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71" r:id="rId4"/>
  </p:sldMasterIdLst>
  <p:notesMasterIdLst>
    <p:notesMasterId r:id="rId105"/>
  </p:notesMasterIdLst>
  <p:handoutMasterIdLst>
    <p:handoutMasterId r:id="rId106"/>
  </p:handoutMasterIdLst>
  <p:sldIdLst>
    <p:sldId id="508" r:id="rId5"/>
    <p:sldId id="509" r:id="rId6"/>
    <p:sldId id="510" r:id="rId7"/>
    <p:sldId id="274" r:id="rId8"/>
    <p:sldId id="276" r:id="rId9"/>
    <p:sldId id="420" r:id="rId10"/>
    <p:sldId id="422" r:id="rId11"/>
    <p:sldId id="423" r:id="rId12"/>
    <p:sldId id="424" r:id="rId13"/>
    <p:sldId id="425" r:id="rId14"/>
    <p:sldId id="426" r:id="rId15"/>
    <p:sldId id="427" r:id="rId16"/>
    <p:sldId id="428" r:id="rId17"/>
    <p:sldId id="429" r:id="rId18"/>
    <p:sldId id="430" r:id="rId19"/>
    <p:sldId id="431" r:id="rId20"/>
    <p:sldId id="432" r:id="rId21"/>
    <p:sldId id="433" r:id="rId22"/>
    <p:sldId id="434" r:id="rId23"/>
    <p:sldId id="435" r:id="rId24"/>
    <p:sldId id="436" r:id="rId25"/>
    <p:sldId id="437" r:id="rId26"/>
    <p:sldId id="438" r:id="rId27"/>
    <p:sldId id="439" r:id="rId28"/>
    <p:sldId id="440" r:id="rId29"/>
    <p:sldId id="441" r:id="rId30"/>
    <p:sldId id="442" r:id="rId31"/>
    <p:sldId id="443" r:id="rId32"/>
    <p:sldId id="444" r:id="rId33"/>
    <p:sldId id="445" r:id="rId34"/>
    <p:sldId id="446" r:id="rId35"/>
    <p:sldId id="447" r:id="rId36"/>
    <p:sldId id="448" r:id="rId37"/>
    <p:sldId id="449" r:id="rId38"/>
    <p:sldId id="450" r:id="rId39"/>
    <p:sldId id="451" r:id="rId40"/>
    <p:sldId id="452" r:id="rId41"/>
    <p:sldId id="453" r:id="rId42"/>
    <p:sldId id="454" r:id="rId43"/>
    <p:sldId id="455" r:id="rId44"/>
    <p:sldId id="456" r:id="rId45"/>
    <p:sldId id="457" r:id="rId46"/>
    <p:sldId id="458" r:id="rId47"/>
    <p:sldId id="459" r:id="rId48"/>
    <p:sldId id="460" r:id="rId49"/>
    <p:sldId id="461" r:id="rId50"/>
    <p:sldId id="462" r:id="rId51"/>
    <p:sldId id="463" r:id="rId52"/>
    <p:sldId id="464" r:id="rId53"/>
    <p:sldId id="465" r:id="rId54"/>
    <p:sldId id="466" r:id="rId55"/>
    <p:sldId id="467" r:id="rId56"/>
    <p:sldId id="468" r:id="rId57"/>
    <p:sldId id="469" r:id="rId58"/>
    <p:sldId id="470" r:id="rId59"/>
    <p:sldId id="471" r:id="rId60"/>
    <p:sldId id="472" r:id="rId61"/>
    <p:sldId id="473" r:id="rId62"/>
    <p:sldId id="474" r:id="rId63"/>
    <p:sldId id="475" r:id="rId64"/>
    <p:sldId id="476" r:id="rId65"/>
    <p:sldId id="477" r:id="rId66"/>
    <p:sldId id="478" r:id="rId67"/>
    <p:sldId id="479" r:id="rId68"/>
    <p:sldId id="480" r:id="rId69"/>
    <p:sldId id="481" r:id="rId70"/>
    <p:sldId id="482" r:id="rId71"/>
    <p:sldId id="483" r:id="rId72"/>
    <p:sldId id="484" r:id="rId73"/>
    <p:sldId id="485" r:id="rId74"/>
    <p:sldId id="486" r:id="rId75"/>
    <p:sldId id="490" r:id="rId76"/>
    <p:sldId id="491" r:id="rId77"/>
    <p:sldId id="504" r:id="rId78"/>
    <p:sldId id="507" r:id="rId79"/>
    <p:sldId id="506" r:id="rId80"/>
    <p:sldId id="492" r:id="rId81"/>
    <p:sldId id="493" r:id="rId82"/>
    <p:sldId id="494" r:id="rId83"/>
    <p:sldId id="495" r:id="rId84"/>
    <p:sldId id="496" r:id="rId85"/>
    <p:sldId id="497" r:id="rId86"/>
    <p:sldId id="498" r:id="rId87"/>
    <p:sldId id="499" r:id="rId88"/>
    <p:sldId id="500" r:id="rId89"/>
    <p:sldId id="501" r:id="rId90"/>
    <p:sldId id="502" r:id="rId91"/>
    <p:sldId id="503" r:id="rId92"/>
    <p:sldId id="411" r:id="rId93"/>
    <p:sldId id="412" r:id="rId94"/>
    <p:sldId id="413" r:id="rId95"/>
    <p:sldId id="414" r:id="rId96"/>
    <p:sldId id="415" r:id="rId97"/>
    <p:sldId id="416" r:id="rId98"/>
    <p:sldId id="417" r:id="rId99"/>
    <p:sldId id="418" r:id="rId100"/>
    <p:sldId id="419" r:id="rId101"/>
    <p:sldId id="399" r:id="rId102"/>
    <p:sldId id="400" r:id="rId103"/>
    <p:sldId id="379" r:id="rId104"/>
  </p:sldIdLst>
  <p:sldSz cx="9144000" cy="6858000" type="screen4x3"/>
  <p:notesSz cx="6946900" cy="9220200"/>
  <p:defaultTex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04" autoAdjust="0"/>
    <p:restoredTop sz="70574" autoAdjust="0"/>
  </p:normalViewPr>
  <p:slideViewPr>
    <p:cSldViewPr>
      <p:cViewPr varScale="1">
        <p:scale>
          <a:sx n="72" d="100"/>
          <a:sy n="72" d="100"/>
        </p:scale>
        <p:origin x="-1194" y="-96"/>
      </p:cViewPr>
      <p:guideLst>
        <p:guide orient="horz" pos="2160"/>
        <p:guide pos="2880"/>
      </p:guideLst>
    </p:cSldViewPr>
  </p:slideViewPr>
  <p:notesTextViewPr>
    <p:cViewPr>
      <p:scale>
        <a:sx n="125" d="100"/>
        <a:sy n="125" d="100"/>
      </p:scale>
      <p:origin x="0" y="0"/>
    </p:cViewPr>
  </p:notesTextViewPr>
  <p:sorterViewPr>
    <p:cViewPr>
      <p:scale>
        <a:sx n="66" d="100"/>
        <a:sy n="66" d="100"/>
      </p:scale>
      <p:origin x="0" y="8328"/>
    </p:cViewPr>
  </p:sorterViewPr>
  <p:notesViewPr>
    <p:cSldViewPr>
      <p:cViewPr varScale="1">
        <p:scale>
          <a:sx n="79" d="100"/>
          <a:sy n="79" d="100"/>
        </p:scale>
        <p:origin x="-1980" y="-90"/>
      </p:cViewPr>
      <p:guideLst>
        <p:guide orient="horz" pos="2904"/>
        <p:guide pos="218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07" Type="http://schemas.openxmlformats.org/officeDocument/2006/relationships/presProps" Target="presProps.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slide" Target="slides/slide98.xml"/><Relationship Id="rId110"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theme" Target="theme/theme1.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9019" y="8686800"/>
            <a:ext cx="6488862"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46097" name="Rectangle 17"/>
          <p:cNvSpPr>
            <a:spLocks noGrp="1" noChangeArrowheads="1"/>
          </p:cNvSpPr>
          <p:nvPr>
            <p:ph type="hdr" sz="quarter"/>
          </p:nvPr>
        </p:nvSpPr>
        <p:spPr bwMode="auto">
          <a:xfrm>
            <a:off x="574138" y="296864"/>
            <a:ext cx="2708463" cy="465137"/>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CERT Division</a:t>
            </a:r>
            <a:endParaRPr lang="en-US" dirty="0"/>
          </a:p>
        </p:txBody>
      </p:sp>
      <p:sp>
        <p:nvSpPr>
          <p:cNvPr id="46098" name="Rectangle 18"/>
          <p:cNvSpPr>
            <a:spLocks noGrp="1" noChangeArrowheads="1"/>
          </p:cNvSpPr>
          <p:nvPr>
            <p:ph type="dt" idx="1"/>
          </p:nvPr>
        </p:nvSpPr>
        <p:spPr bwMode="auto">
          <a:xfrm>
            <a:off x="3740639" y="296864"/>
            <a:ext cx="2708464" cy="465137"/>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5FB549C1-4D98-441C-90E6-1B98A349C9AF}" type="datetime1">
              <a:rPr lang="en-US"/>
              <a:pPr>
                <a:defRPr/>
              </a:pPr>
              <a:t>4/24/2014</a:t>
            </a:fld>
            <a:endParaRPr lang="en-US" dirty="0"/>
          </a:p>
        </p:txBody>
      </p:sp>
      <p:sp>
        <p:nvSpPr>
          <p:cNvPr id="46099" name="Rectangle 19"/>
          <p:cNvSpPr>
            <a:spLocks noChangeArrowheads="1"/>
          </p:cNvSpPr>
          <p:nvPr/>
        </p:nvSpPr>
        <p:spPr bwMode="auto">
          <a:xfrm>
            <a:off x="4476891" y="8842323"/>
            <a:ext cx="2137508" cy="19843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sp>
        <p:nvSpPr>
          <p:cNvPr id="46100" name="Rectangle 20"/>
          <p:cNvSpPr>
            <a:spLocks noChangeArrowheads="1"/>
          </p:cNvSpPr>
          <p:nvPr/>
        </p:nvSpPr>
        <p:spPr bwMode="auto">
          <a:xfrm>
            <a:off x="6471734" y="8777289"/>
            <a:ext cx="339616" cy="225720"/>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D5F53FE1-6B53-49E8-994F-B3558D9C3EC1}"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pic>
        <p:nvPicPr>
          <p:cNvPr id="8" name="Picture 7"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563" y="8758773"/>
            <a:ext cx="4241272" cy="310276"/>
          </a:xfrm>
          <a:prstGeom prst="rect">
            <a:avLst/>
          </a:prstGeom>
        </p:spPr>
      </p:pic>
    </p:spTree>
    <p:extLst>
      <p:ext uri="{BB962C8B-B14F-4D97-AF65-F5344CB8AC3E}">
        <p14:creationId xmlns:p14="http://schemas.microsoft.com/office/powerpoint/2010/main" val="3774560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4"/>
          <p:cNvSpPr>
            <a:spLocks noGrp="1" noRot="1" noChangeAspect="1" noChangeArrowheads="1" noTextEdit="1"/>
          </p:cNvSpPr>
          <p:nvPr>
            <p:ph type="sldImg" idx="2"/>
          </p:nvPr>
        </p:nvSpPr>
        <p:spPr bwMode="auto">
          <a:xfrm>
            <a:off x="1168400" y="692150"/>
            <a:ext cx="4610100" cy="3457575"/>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81698" y="4379914"/>
            <a:ext cx="6183505" cy="4148137"/>
          </a:xfrm>
          <a:prstGeom prst="rect">
            <a:avLst/>
          </a:prstGeom>
          <a:noFill/>
          <a:ln w="9525">
            <a:noFill/>
            <a:miter lim="800000"/>
            <a:headEnd/>
            <a:tailEnd/>
          </a:ln>
        </p:spPr>
        <p:txBody>
          <a:bodyPr vert="horz" wrap="square" lIns="92309" tIns="46154" rIns="92309" bIns="46154"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p:txBody>
      </p:sp>
      <p:sp>
        <p:nvSpPr>
          <p:cNvPr id="7177" name="Rectangle 9"/>
          <p:cNvSpPr>
            <a:spLocks noChangeArrowheads="1"/>
          </p:cNvSpPr>
          <p:nvPr/>
        </p:nvSpPr>
        <p:spPr bwMode="auto">
          <a:xfrm>
            <a:off x="6471734" y="8777289"/>
            <a:ext cx="339616" cy="225720"/>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562E6464-8D66-4894-B48F-6051886540FA}"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sp>
        <p:nvSpPr>
          <p:cNvPr id="7185" name="Line 17"/>
          <p:cNvSpPr>
            <a:spLocks noChangeShapeType="1"/>
          </p:cNvSpPr>
          <p:nvPr/>
        </p:nvSpPr>
        <p:spPr bwMode="auto">
          <a:xfrm flipH="1">
            <a:off x="229019" y="8686800"/>
            <a:ext cx="6488862"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7202" name="Rectangle 34"/>
          <p:cNvSpPr>
            <a:spLocks noGrp="1" noChangeArrowheads="1"/>
          </p:cNvSpPr>
          <p:nvPr>
            <p:ph type="hdr" sz="quarter"/>
          </p:nvPr>
        </p:nvSpPr>
        <p:spPr bwMode="auto">
          <a:xfrm>
            <a:off x="310130" y="114301"/>
            <a:ext cx="3010641"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defRPr b="1">
                <a:latin typeface="Arial" charset="0"/>
                <a:ea typeface="ＭＳ Ｐゴシック" pitchFamily="1" charset="-128"/>
                <a:cs typeface="+mn-cs"/>
              </a:defRPr>
            </a:lvl1pPr>
          </a:lstStyle>
          <a:p>
            <a:pPr>
              <a:defRPr/>
            </a:pPr>
            <a:r>
              <a:rPr lang="en-US" dirty="0" smtClean="0"/>
              <a:t>CERT Division</a:t>
            </a:r>
            <a:endParaRPr lang="en-US" dirty="0"/>
          </a:p>
        </p:txBody>
      </p:sp>
      <p:sp>
        <p:nvSpPr>
          <p:cNvPr id="9" name="Rectangle 19"/>
          <p:cNvSpPr>
            <a:spLocks noChangeArrowheads="1"/>
          </p:cNvSpPr>
          <p:nvPr/>
        </p:nvSpPr>
        <p:spPr bwMode="auto">
          <a:xfrm>
            <a:off x="4476891" y="8842323"/>
            <a:ext cx="2137508" cy="198437"/>
          </a:xfrm>
          <a:prstGeom prst="rect">
            <a:avLst/>
          </a:prstGeom>
          <a:noFill/>
          <a:ln w="9525">
            <a:noFill/>
            <a:miter lim="800000"/>
            <a:headEnd/>
            <a:tailEnd/>
          </a:ln>
          <a:effectLst/>
        </p:spPr>
        <p:txBody>
          <a:bodyPr lIns="18906" tIns="0" rIns="18906" bIns="0" anchor="b"/>
          <a:lstStyle/>
          <a:p>
            <a:pPr algn="ctr" defTabSz="949325">
              <a:lnSpc>
                <a:spcPct val="89000"/>
              </a:lnSpc>
              <a:spcBef>
                <a:spcPct val="40000"/>
              </a:spcBef>
              <a:defRPr/>
            </a:pPr>
            <a:r>
              <a:rPr lang="en-US" sz="800" dirty="0">
                <a:latin typeface="Arial" charset="0"/>
                <a:ea typeface="ＭＳ Ｐゴシック" pitchFamily="1" charset="-128"/>
                <a:cs typeface="+mn-cs"/>
              </a:rPr>
              <a:t>© </a:t>
            </a:r>
            <a:r>
              <a:rPr lang="en-US" sz="800" dirty="0" smtClean="0">
                <a:latin typeface="Arial" charset="0"/>
                <a:ea typeface="ＭＳ Ｐゴシック" pitchFamily="1" charset="-128"/>
                <a:cs typeface="+mn-cs"/>
              </a:rPr>
              <a:t>2014 </a:t>
            </a:r>
            <a:r>
              <a:rPr lang="en-US" sz="800" dirty="0">
                <a:latin typeface="Arial" charset="0"/>
                <a:ea typeface="ＭＳ Ｐゴシック" pitchFamily="1" charset="-128"/>
                <a:cs typeface="+mn-cs"/>
              </a:rPr>
              <a:t>Carnegie Mellon University</a:t>
            </a:r>
            <a:endParaRPr lang="en-US" sz="800" i="1" dirty="0">
              <a:latin typeface="Times New Roman" pitchFamily="18" charset="0"/>
              <a:ea typeface="ＭＳ Ｐゴシック" pitchFamily="1" charset="-128"/>
              <a:cs typeface="+mn-cs"/>
            </a:endParaRPr>
          </a:p>
        </p:txBody>
      </p:sp>
      <p:pic>
        <p:nvPicPr>
          <p:cNvPr id="10" name="Picture 9" descr="powerpoint signatur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563" y="8758773"/>
            <a:ext cx="4241272" cy="310276"/>
          </a:xfrm>
          <a:prstGeom prst="rect">
            <a:avLst/>
          </a:prstGeom>
        </p:spPr>
      </p:pic>
    </p:spTree>
    <p:extLst>
      <p:ext uri="{BB962C8B-B14F-4D97-AF65-F5344CB8AC3E}">
        <p14:creationId xmlns:p14="http://schemas.microsoft.com/office/powerpoint/2010/main" val="2480652083"/>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000" kern="1200">
        <a:solidFill>
          <a:schemeClr val="tx1"/>
        </a:solidFill>
        <a:latin typeface="Arial" charset="0"/>
        <a:ea typeface="ＭＳ Ｐゴシック" pitchFamily="1" charset="-128"/>
        <a:cs typeface="ＭＳ Ｐゴシック"/>
      </a:defRPr>
    </a:lvl1pPr>
    <a:lvl2pPr marL="406400" indent="-12065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2pPr>
    <a:lvl3pPr marL="741363" indent="-115888"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3pPr>
    <a:lvl4pPr marL="1600200" indent="-228600" algn="l" rtl="0" eaLnBrk="0" fontAlgn="base" hangingPunct="0">
      <a:spcBef>
        <a:spcPct val="30000"/>
      </a:spcBef>
      <a:spcAft>
        <a:spcPct val="0"/>
      </a:spcAft>
      <a:buSzPct val="90000"/>
      <a:buChar char="o"/>
      <a:defRPr sz="1000" kern="1200">
        <a:solidFill>
          <a:schemeClr val="tx1"/>
        </a:solidFill>
        <a:latin typeface="Arial" charset="0"/>
        <a:ea typeface="ＭＳ Ｐゴシック" pitchFamily="1" charset="-128"/>
        <a:cs typeface="ＭＳ Ｐゴシック"/>
      </a:defRPr>
    </a:lvl4pPr>
    <a:lvl5pPr marL="2057400" indent="-22860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a:ln/>
        </p:spPr>
      </p:sp>
      <p:sp>
        <p:nvSpPr>
          <p:cNvPr id="195587" name="Notes Placeholder 2"/>
          <p:cNvSpPr>
            <a:spLocks noGrp="1"/>
          </p:cNvSpPr>
          <p:nvPr>
            <p:ph type="body" idx="1"/>
          </p:nvPr>
        </p:nvSpPr>
        <p:spPr>
          <a:noFill/>
          <a:ln/>
        </p:spPr>
        <p:txBody>
          <a:bodyPr/>
          <a:lstStyle/>
          <a:p>
            <a:r>
              <a:rPr lang="en-US" sz="1000" kern="1200" dirty="0" smtClean="0">
                <a:solidFill>
                  <a:schemeClr val="tx1"/>
                </a:solidFill>
                <a:effectLst/>
                <a:latin typeface="Arial" charset="0"/>
                <a:ea typeface="ＭＳ Ｐゴシック" pitchFamily="1" charset="-128"/>
                <a:cs typeface="ＭＳ Ｐゴシック"/>
              </a:rPr>
              <a:t>The essence </a:t>
            </a:r>
            <a:r>
              <a:rPr lang="en-US" sz="1000" kern="1200" dirty="0" smtClean="0">
                <a:solidFill>
                  <a:schemeClr val="tx1"/>
                </a:solidFill>
                <a:effectLst/>
                <a:latin typeface="Arial" charset="0"/>
                <a:ea typeface="ＭＳ Ｐゴシック" pitchFamily="1" charset="-128"/>
                <a:cs typeface="ＭＳ Ｐゴシック"/>
              </a:rPr>
              <a:t>of risk, no matter what the domain, can be succinctly captured by the following definition: </a:t>
            </a:r>
            <a:r>
              <a:rPr lang="en-US" sz="1000" i="1" kern="1200" dirty="0" smtClean="0">
                <a:solidFill>
                  <a:schemeClr val="tx1"/>
                </a:solidFill>
                <a:effectLst/>
                <a:latin typeface="Arial" charset="0"/>
                <a:ea typeface="ＭＳ Ｐゴシック" pitchFamily="1" charset="-128"/>
                <a:cs typeface="ＭＳ Ｐゴシック"/>
              </a:rPr>
              <a:t>Risk is the probability of suffering harm or </a:t>
            </a:r>
            <a:r>
              <a:rPr lang="en-US" sz="1000" i="1" kern="1200" dirty="0" smtClean="0">
                <a:solidFill>
                  <a:schemeClr val="tx1"/>
                </a:solidFill>
                <a:effectLst/>
                <a:latin typeface="Arial" charset="0"/>
                <a:ea typeface="ＭＳ Ｐゴシック" pitchFamily="1" charset="-128"/>
                <a:cs typeface="ＭＳ Ｐゴシック"/>
              </a:rPr>
              <a:t>loss</a:t>
            </a:r>
            <a:r>
              <a:rPr lang="en-US" sz="1000" kern="1200" dirty="0" smtClean="0">
                <a:solidFill>
                  <a:schemeClr val="tx1"/>
                </a:solidFill>
                <a:effectLst/>
                <a:latin typeface="Arial" charset="0"/>
                <a:ea typeface="ＭＳ Ｐゴシック" pitchFamily="1" charset="-128"/>
                <a:cs typeface="ＭＳ Ｐゴシック"/>
              </a:rPr>
              <a:t>.</a:t>
            </a:r>
          </a:p>
          <a:p>
            <a:r>
              <a:rPr lang="en-US" sz="1000" kern="1200" dirty="0" smtClean="0">
                <a:solidFill>
                  <a:schemeClr val="tx1"/>
                </a:solidFill>
                <a:effectLst/>
                <a:latin typeface="Arial" charset="0"/>
                <a:ea typeface="ＭＳ Ｐゴシック" pitchFamily="1" charset="-128"/>
                <a:cs typeface="ＭＳ Ｐゴシック"/>
              </a:rPr>
              <a:t>The </a:t>
            </a:r>
            <a:r>
              <a:rPr lang="en-US" sz="1000" kern="1200" dirty="0" smtClean="0">
                <a:solidFill>
                  <a:schemeClr val="tx1"/>
                </a:solidFill>
                <a:effectLst/>
                <a:latin typeface="Arial" charset="0"/>
                <a:ea typeface="ＭＳ Ｐゴシック" pitchFamily="1" charset="-128"/>
                <a:cs typeface="ＭＳ Ｐゴシック"/>
              </a:rPr>
              <a:t>figure on the slide</a:t>
            </a:r>
            <a:r>
              <a:rPr lang="en-US" sz="1000" kern="1200" baseline="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illustrates the three components of risk:</a:t>
            </a:r>
            <a:endParaRPr lang="en-US" sz="1000" kern="1200" baseline="0" dirty="0" smtClean="0">
              <a:solidFill>
                <a:schemeClr val="tx1"/>
              </a:solidFill>
              <a:effectLst/>
              <a:latin typeface="Arial" charset="0"/>
              <a:ea typeface="ＭＳ Ｐゴシック" pitchFamily="1" charset="-128"/>
              <a:cs typeface="ＭＳ Ｐゴシック"/>
            </a:endParaRPr>
          </a:p>
          <a:p>
            <a:pPr marL="171450" indent="-171450">
              <a:buFont typeface="Arial" panose="020B0604020202020204" pitchFamily="34" charset="0"/>
              <a:buChar char="•"/>
            </a:pPr>
            <a:r>
              <a:rPr lang="en-US" sz="1000" i="1" kern="1200" dirty="0" smtClean="0">
                <a:solidFill>
                  <a:schemeClr val="tx1"/>
                </a:solidFill>
                <a:effectLst/>
                <a:latin typeface="Arial" charset="0"/>
                <a:ea typeface="ＭＳ Ｐゴシック" pitchFamily="1" charset="-128"/>
                <a:cs typeface="ＭＳ Ｐゴシック"/>
              </a:rPr>
              <a:t>potential event</a:t>
            </a:r>
            <a:r>
              <a:rPr lang="en-US" sz="1000" kern="1200" dirty="0" smtClean="0">
                <a:solidFill>
                  <a:schemeClr val="tx1"/>
                </a:solidFill>
                <a:effectLst/>
                <a:latin typeface="Arial" charset="0"/>
                <a:ea typeface="ＭＳ Ｐゴシック" pitchFamily="1" charset="-128"/>
                <a:cs typeface="ＭＳ Ｐゴシック"/>
              </a:rPr>
              <a:t> – an act, occurrence, or happening that alters current conditions and leads to a loss</a:t>
            </a:r>
            <a:r>
              <a:rPr lang="en-US" sz="1000" kern="1200" baseline="0" dirty="0" smtClean="0">
                <a:solidFill>
                  <a:schemeClr val="tx1"/>
                </a:solidFill>
                <a:effectLst/>
                <a:latin typeface="Arial" charset="0"/>
                <a:ea typeface="ＭＳ Ｐゴシック" pitchFamily="1" charset="-128"/>
                <a:cs typeface="ＭＳ Ｐゴシック"/>
              </a:rPr>
              <a:t> </a:t>
            </a:r>
          </a:p>
          <a:p>
            <a:pPr marL="171450" indent="-171450">
              <a:buFont typeface="Arial" panose="020B0604020202020204" pitchFamily="34" charset="0"/>
              <a:buChar char="•"/>
            </a:pPr>
            <a:r>
              <a:rPr lang="en-US" sz="1000" i="1" kern="1200" dirty="0" smtClean="0">
                <a:solidFill>
                  <a:schemeClr val="tx1"/>
                </a:solidFill>
                <a:effectLst/>
                <a:latin typeface="Arial" charset="0"/>
                <a:ea typeface="ＭＳ Ｐゴシック" pitchFamily="1" charset="-128"/>
                <a:cs typeface="ＭＳ Ｐゴシック"/>
              </a:rPr>
              <a:t>condition</a:t>
            </a:r>
            <a:r>
              <a:rPr lang="en-US" sz="1000" kern="1200" dirty="0" smtClean="0">
                <a:solidFill>
                  <a:schemeClr val="tx1"/>
                </a:solidFill>
                <a:effectLst/>
                <a:latin typeface="Arial" charset="0"/>
                <a:ea typeface="ＭＳ Ｐゴシック" pitchFamily="1" charset="-128"/>
                <a:cs typeface="ＭＳ Ｐゴシック"/>
              </a:rPr>
              <a:t> – the current set of circumstances that leads to or enables risk</a:t>
            </a:r>
            <a:r>
              <a:rPr lang="en-US" sz="1000" kern="1200" baseline="0" dirty="0" smtClean="0">
                <a:solidFill>
                  <a:schemeClr val="tx1"/>
                </a:solidFill>
                <a:effectLst/>
                <a:latin typeface="Arial" charset="0"/>
                <a:ea typeface="ＭＳ Ｐゴシック" pitchFamily="1" charset="-128"/>
                <a:cs typeface="ＭＳ Ｐゴシック"/>
              </a:rPr>
              <a:t> </a:t>
            </a:r>
          </a:p>
          <a:p>
            <a:pPr marL="171450" indent="-171450">
              <a:buFont typeface="Arial" panose="020B0604020202020204" pitchFamily="34" charset="0"/>
              <a:buChar char="•"/>
            </a:pPr>
            <a:r>
              <a:rPr lang="en-US" sz="1000" i="1" kern="1200" dirty="0" smtClean="0">
                <a:solidFill>
                  <a:schemeClr val="tx1"/>
                </a:solidFill>
                <a:effectLst/>
                <a:latin typeface="Arial" charset="0"/>
                <a:ea typeface="ＭＳ Ｐゴシック" pitchFamily="1" charset="-128"/>
                <a:cs typeface="ＭＳ Ｐゴシック"/>
              </a:rPr>
              <a:t>consequence</a:t>
            </a:r>
            <a:r>
              <a:rPr lang="en-US" sz="1000" kern="1200" dirty="0" smtClean="0">
                <a:solidFill>
                  <a:schemeClr val="tx1"/>
                </a:solidFill>
                <a:effectLst/>
                <a:latin typeface="Arial" charset="0"/>
                <a:ea typeface="ＭＳ Ｐゴシック" pitchFamily="1" charset="-128"/>
                <a:cs typeface="ＭＳ Ｐゴシック"/>
              </a:rPr>
              <a:t> – the loss that results when a potential event occurs; the loss is measured in relation to the status quo (i.e., current state)</a:t>
            </a:r>
          </a:p>
          <a:p>
            <a:r>
              <a:rPr lang="en-US" sz="1000" kern="1200" dirty="0" smtClean="0">
                <a:solidFill>
                  <a:schemeClr val="tx1"/>
                </a:solidFill>
                <a:effectLst/>
                <a:latin typeface="Arial" charset="0"/>
                <a:ea typeface="ＭＳ Ｐゴシック" pitchFamily="1" charset="-128"/>
                <a:cs typeface="ＭＳ Ｐゴシック"/>
              </a:rPr>
              <a:t>From </a:t>
            </a:r>
            <a:r>
              <a:rPr lang="en-US" sz="1000" kern="1200" dirty="0" smtClean="0">
                <a:solidFill>
                  <a:schemeClr val="tx1"/>
                </a:solidFill>
                <a:effectLst/>
                <a:latin typeface="Arial" charset="0"/>
                <a:ea typeface="ＭＳ Ｐゴシック" pitchFamily="1" charset="-128"/>
                <a:cs typeface="ＭＳ Ｐゴシック"/>
              </a:rPr>
              <a:t>the risk perspective, a condition is a passive element. It exposes an entity (e.g., project, system) to the loss triggered by the occurrence of an event. However, by itself, a risk condition will </a:t>
            </a:r>
            <a:r>
              <a:rPr lang="en-US" sz="1000" i="1" kern="1200" dirty="0" smtClean="0">
                <a:solidFill>
                  <a:schemeClr val="tx1"/>
                </a:solidFill>
                <a:effectLst/>
                <a:latin typeface="Arial" charset="0"/>
                <a:ea typeface="ＭＳ Ｐゴシック" pitchFamily="1" charset="-128"/>
                <a:cs typeface="ＭＳ Ｐゴシック"/>
              </a:rPr>
              <a:t>not</a:t>
            </a:r>
            <a:r>
              <a:rPr lang="en-US" sz="1000" kern="1200" dirty="0" smtClean="0">
                <a:solidFill>
                  <a:schemeClr val="tx1"/>
                </a:solidFill>
                <a:effectLst/>
                <a:latin typeface="Arial" charset="0"/>
                <a:ea typeface="ＭＳ Ｐゴシック" pitchFamily="1" charset="-128"/>
                <a:cs typeface="ＭＳ Ｐゴシック"/>
              </a:rPr>
              <a:t> cause an entity to suffer a loss or experience an adverse consequence; it makes the entity </a:t>
            </a:r>
            <a:r>
              <a:rPr lang="en-US" sz="1000" i="1" kern="1200" dirty="0" smtClean="0">
                <a:solidFill>
                  <a:schemeClr val="tx1"/>
                </a:solidFill>
                <a:effectLst/>
                <a:latin typeface="Arial" charset="0"/>
                <a:ea typeface="ＭＳ Ｐゴシック" pitchFamily="1" charset="-128"/>
                <a:cs typeface="ＭＳ Ｐゴシック"/>
              </a:rPr>
              <a:t>vulnerable</a:t>
            </a:r>
            <a:r>
              <a:rPr lang="en-US" sz="1000" kern="1200" dirty="0" smtClean="0">
                <a:solidFill>
                  <a:schemeClr val="tx1"/>
                </a:solidFill>
                <a:effectLst/>
                <a:latin typeface="Arial" charset="0"/>
                <a:ea typeface="ＭＳ Ｐゴシック" pitchFamily="1" charset="-128"/>
                <a:cs typeface="ＭＳ Ｐゴシック"/>
              </a:rPr>
              <a:t> to the effects of an event.</a:t>
            </a:r>
          </a:p>
          <a:p>
            <a:r>
              <a:rPr lang="en-US" sz="1000" i="1" kern="1200" dirty="0" smtClean="0">
                <a:solidFill>
                  <a:schemeClr val="tx1"/>
                </a:solidFill>
                <a:effectLst/>
                <a:latin typeface="Arial" charset="0"/>
                <a:ea typeface="ＭＳ Ｐゴシック" pitchFamily="1" charset="-128"/>
                <a:cs typeface="ＭＳ Ｐゴシック"/>
              </a:rPr>
              <a:t>Example </a:t>
            </a:r>
            <a:r>
              <a:rPr lang="en-US" sz="1000" i="1" kern="1200" dirty="0" smtClean="0">
                <a:solidFill>
                  <a:schemeClr val="tx1"/>
                </a:solidFill>
                <a:effectLst/>
                <a:latin typeface="Arial" charset="0"/>
                <a:ea typeface="ＭＳ Ｐゴシック" pitchFamily="1" charset="-128"/>
                <a:cs typeface="ＭＳ Ｐゴシック"/>
              </a:rPr>
              <a:t>of Risk</a:t>
            </a:r>
            <a:r>
              <a:rPr lang="en-US" sz="1000" kern="1200" dirty="0" smtClean="0">
                <a:solidFill>
                  <a:schemeClr val="tx1"/>
                </a:solidFill>
                <a:effectLst/>
                <a:latin typeface="Arial" charset="0"/>
                <a:ea typeface="ＭＳ Ｐゴシック" pitchFamily="1" charset="-128"/>
                <a:cs typeface="ＭＳ Ｐゴシック"/>
              </a:rPr>
              <a:t>: A project team is developing a software-reliant system for a customer. The team has enough people with the right skills to perform its tasks and complete its next milestone on time and within budget (status quo). However, the team does not have redundancy among team members’ skills and abilities (condition). If the team loses people with certain key skills (potential event), then it will not be able to complete its assigned tasks (consequence/loss). This puts the next milestone in jeopardy, which is a loss when measured in relation to the status quo (on track to achieve the next milestone). </a:t>
            </a:r>
            <a:r>
              <a:rPr lang="en-US" sz="1000" kern="1200" dirty="0" smtClean="0">
                <a:solidFill>
                  <a:schemeClr val="tx1"/>
                </a:solidFill>
                <a:effectLst/>
                <a:latin typeface="Arial" charset="0"/>
                <a:ea typeface="ＭＳ Ｐゴシック" pitchFamily="1" charset="-128"/>
                <a:cs typeface="ＭＳ Ｐゴシック"/>
              </a:rPr>
              <a:t> However</a:t>
            </a:r>
            <a:r>
              <a:rPr lang="en-US" sz="1000" kern="1200" dirty="0" smtClean="0">
                <a:solidFill>
                  <a:schemeClr val="tx1"/>
                </a:solidFill>
                <a:effectLst/>
                <a:latin typeface="Arial" charset="0"/>
                <a:ea typeface="ＭＳ Ｐゴシック" pitchFamily="1" charset="-128"/>
                <a:cs typeface="ＭＳ Ｐゴシック"/>
              </a:rPr>
              <a:t>, if none of the team members leaves or is reassigned (i.e., the event does not occur), then the project should suffer no adverse consequences. Here, the condition enables the event to produce an adverse consequence or loss. </a:t>
            </a:r>
            <a:endParaRPr lang="en-US" sz="700" kern="1200" dirty="0" smtClean="0">
              <a:solidFill>
                <a:schemeClr val="tx1"/>
              </a:solidFill>
              <a:effectLst/>
              <a:latin typeface="Arial" charset="0"/>
              <a:ea typeface="ＭＳ Ｐゴシック" pitchFamily="1" charset="-128"/>
              <a:cs typeface="ＭＳ Ｐゴシック"/>
            </a:endParaRPr>
          </a:p>
          <a:p>
            <a:endParaRPr lang="en-US" dirty="0" smtClean="0">
              <a:latin typeface="Arial" pitchFamily="34" charset="0"/>
              <a:ea typeface="ＭＳ Ｐゴシック" charset="-128"/>
            </a:endParaRPr>
          </a:p>
        </p:txBody>
      </p:sp>
      <p:sp>
        <p:nvSpPr>
          <p:cNvPr id="195588" name="Footer Placeholder 3"/>
          <p:cNvSpPr>
            <a:spLocks noGrp="1"/>
          </p:cNvSpPr>
          <p:nvPr>
            <p:ph type="ftr" sz="quarter" idx="4"/>
          </p:nvPr>
        </p:nvSpPr>
        <p:spPr>
          <a:xfrm>
            <a:off x="4007826" y="8758239"/>
            <a:ext cx="2137508" cy="198437"/>
          </a:xfrm>
          <a:prstGeom prst="rect">
            <a:avLst/>
          </a:prstGeom>
          <a:noFill/>
        </p:spPr>
        <p:txBody>
          <a:bodyPr/>
          <a:lstStyle/>
          <a:p>
            <a:r>
              <a:rPr lang="en-US" dirty="0" smtClean="0">
                <a:solidFill>
                  <a:prstClr val="black"/>
                </a:solidFill>
              </a:rPr>
              <a:t>© 2009 Carnegie Mellon University</a:t>
            </a:r>
          </a:p>
          <a:p>
            <a:r>
              <a:rPr lang="en-US" dirty="0" smtClean="0">
                <a:solidFill>
                  <a:prstClr val="black"/>
                </a:solidFill>
              </a:rPr>
              <a:t>  </a:t>
            </a:r>
          </a:p>
        </p:txBody>
      </p:sp>
      <p:sp>
        <p:nvSpPr>
          <p:cNvPr id="195590" name="Date Placeholder 5"/>
          <p:cNvSpPr>
            <a:spLocks noGrp="1"/>
          </p:cNvSpPr>
          <p:nvPr>
            <p:ph type="dt" sz="quarter" idx="1"/>
          </p:nvPr>
        </p:nvSpPr>
        <p:spPr>
          <a:xfrm>
            <a:off x="3934969" y="0"/>
            <a:ext cx="3010323" cy="461325"/>
          </a:xfrm>
          <a:prstGeom prst="rect">
            <a:avLst/>
          </a:prstGeom>
          <a:noFill/>
        </p:spPr>
        <p:txBody>
          <a:bodyPr/>
          <a:lstStyle/>
          <a:p>
            <a:fld id="{2466F0C2-60D0-4D8D-8980-6A31613688CC}" type="datetime1">
              <a:rPr lang="en-US" smtClean="0">
                <a:solidFill>
                  <a:prstClr val="black"/>
                </a:solidFill>
                <a:latin typeface="Arial" pitchFamily="34" charset="0"/>
                <a:ea typeface="ＭＳ Ｐゴシック" charset="-128"/>
              </a:rPr>
              <a:pPr/>
              <a:t>4/24/2014</a:t>
            </a:fld>
            <a:endParaRPr lang="en-US" dirty="0" smtClean="0">
              <a:solidFill>
                <a:prstClr val="black"/>
              </a:solidFill>
              <a:latin typeface="Arial" pitchFamily="34" charset="0"/>
              <a:ea typeface="ＭＳ Ｐゴシック" charset="-128"/>
            </a:endParaRPr>
          </a:p>
        </p:txBody>
      </p:sp>
      <p:sp>
        <p:nvSpPr>
          <p:cNvPr id="7" name="Header Placeholder 4"/>
          <p:cNvSpPr>
            <a:spLocks noGrp="1"/>
          </p:cNvSpPr>
          <p:nvPr>
            <p:ph type="hdr" sz="quarter"/>
          </p:nvPr>
        </p:nvSpPr>
        <p:spPr>
          <a:xfrm>
            <a:off x="574141" y="294871"/>
            <a:ext cx="2708463" cy="467669"/>
          </a:xfrm>
        </p:spPr>
        <p:txBody>
          <a:bodyPr/>
          <a:lstStyle/>
          <a:p>
            <a:pPr>
              <a:defRPr/>
            </a:pPr>
            <a:r>
              <a:rPr lang="en-US" dirty="0" smtClean="0">
                <a:solidFill>
                  <a:prstClr val="black"/>
                </a:solidFill>
              </a:rPr>
              <a:t>Risk-Based Measurement and Analysis</a:t>
            </a:r>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Risk management is a systematic approach for minimizing exposure to potential losses. It provides a disciplined environment for</a:t>
            </a:r>
          </a:p>
          <a:p>
            <a:pPr marL="17145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continuously assessing what could go wrong (i.e., assessing risks)</a:t>
            </a:r>
          </a:p>
          <a:p>
            <a:pPr marL="17145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determining which risks to address (i.e., setting mitigation priorities)</a:t>
            </a:r>
          </a:p>
          <a:p>
            <a:pPr marL="17145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implementing actions to address high-priority risks and bring those risks within tolerance</a:t>
            </a:r>
          </a:p>
          <a:p>
            <a:r>
              <a:rPr lang="en-US" dirty="0" smtClean="0"/>
              <a:t>The </a:t>
            </a:r>
            <a:r>
              <a:rPr lang="en-US" dirty="0"/>
              <a:t>main goal or risk management is to provide decision makers</a:t>
            </a:r>
          </a:p>
          <a:p>
            <a:pPr marL="171450" indent="-171450">
              <a:buFont typeface="Arial" panose="020B0604020202020204" pitchFamily="34" charset="0"/>
              <a:buChar char="•"/>
            </a:pPr>
            <a:r>
              <a:rPr lang="en-US" dirty="0"/>
              <a:t>with the information they need</a:t>
            </a:r>
          </a:p>
          <a:p>
            <a:pPr marL="50800" indent="-171450">
              <a:buFont typeface="Arial" panose="020B0604020202020204" pitchFamily="34" charset="0"/>
              <a:buChar char="•"/>
            </a:pPr>
            <a:r>
              <a:rPr lang="en-US" dirty="0"/>
              <a:t>when they need it</a:t>
            </a:r>
          </a:p>
          <a:p>
            <a:pPr marL="50800" indent="-171450">
              <a:buFont typeface="Arial" panose="020B0604020202020204" pitchFamily="34" charset="0"/>
              <a:buChar char="•"/>
            </a:pPr>
            <a:r>
              <a:rPr lang="en-US" dirty="0"/>
              <a:t>in the right form</a:t>
            </a:r>
          </a:p>
          <a:p>
            <a:r>
              <a:rPr lang="en-US" dirty="0"/>
              <a:t>If decisions are not influenced by risk analysis activities, then risk analysis provides no added value.</a:t>
            </a:r>
          </a:p>
          <a:p>
            <a:r>
              <a:rPr lang="en-US" sz="1000" kern="1200" dirty="0" smtClean="0">
                <a:solidFill>
                  <a:schemeClr val="tx1"/>
                </a:solidFill>
                <a:effectLst/>
                <a:latin typeface="Arial" charset="0"/>
                <a:ea typeface="ＭＳ Ｐゴシック" pitchFamily="1" charset="-128"/>
                <a:cs typeface="ＭＳ Ｐゴシック"/>
              </a:rPr>
              <a:t>The </a:t>
            </a:r>
            <a:r>
              <a:rPr lang="en-US" sz="1000" kern="1200" dirty="0" smtClean="0">
                <a:solidFill>
                  <a:schemeClr val="tx1"/>
                </a:solidFill>
                <a:effectLst/>
                <a:latin typeface="Arial" charset="0"/>
                <a:ea typeface="ＭＳ Ｐゴシック" pitchFamily="1" charset="-128"/>
                <a:cs typeface="ＭＳ Ｐゴシック"/>
              </a:rPr>
              <a:t>figure on the slide</a:t>
            </a:r>
            <a:r>
              <a:rPr lang="en-US" sz="1000" kern="1200" baseline="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illustrates the three core risk management activities:</a:t>
            </a:r>
          </a:p>
          <a:p>
            <a:pPr marL="171450" indent="-171450">
              <a:buFont typeface="Arial" panose="020B0604020202020204" pitchFamily="34" charset="0"/>
              <a:buChar char="•"/>
            </a:pPr>
            <a:r>
              <a:rPr lang="en-US" sz="1000" b="0" i="1" kern="1200" dirty="0" smtClean="0">
                <a:solidFill>
                  <a:schemeClr val="tx1"/>
                </a:solidFill>
                <a:effectLst/>
                <a:latin typeface="Arial" charset="0"/>
                <a:ea typeface="ＭＳ Ｐゴシック" pitchFamily="1" charset="-128"/>
                <a:cs typeface="ＭＳ Ｐゴシック"/>
              </a:rPr>
              <a:t>assess risk</a:t>
            </a:r>
            <a:r>
              <a:rPr lang="en-US" sz="1000" kern="1200" dirty="0" smtClean="0">
                <a:solidFill>
                  <a:schemeClr val="tx1"/>
                </a:solidFill>
                <a:effectLst/>
                <a:latin typeface="Arial" charset="0"/>
                <a:ea typeface="ＭＳ Ｐゴシック" pitchFamily="1" charset="-128"/>
                <a:cs typeface="ＭＳ Ｐゴシック"/>
              </a:rPr>
              <a:t>—transform the concerns people have into distinct, tangible risks that are explicitly documented and analyzed</a:t>
            </a:r>
          </a:p>
          <a:p>
            <a:pPr marL="171450" indent="-171450">
              <a:buFont typeface="Arial" panose="020B0604020202020204" pitchFamily="34" charset="0"/>
              <a:buChar char="•"/>
            </a:pPr>
            <a:r>
              <a:rPr lang="en-US" sz="1000" b="0" i="1" kern="1200" dirty="0" smtClean="0">
                <a:solidFill>
                  <a:schemeClr val="tx1"/>
                </a:solidFill>
                <a:effectLst/>
                <a:latin typeface="Arial" charset="0"/>
                <a:ea typeface="ＭＳ Ｐゴシック" pitchFamily="1" charset="-128"/>
                <a:cs typeface="ＭＳ Ｐゴシック"/>
              </a:rPr>
              <a:t>plan for controlling risk</a:t>
            </a:r>
            <a:r>
              <a:rPr lang="en-US" sz="1000" kern="1200" dirty="0" smtClean="0">
                <a:solidFill>
                  <a:schemeClr val="tx1"/>
                </a:solidFill>
                <a:effectLst/>
                <a:latin typeface="Arial" charset="0"/>
                <a:ea typeface="ＭＳ Ｐゴシック" pitchFamily="1" charset="-128"/>
                <a:cs typeface="ＭＳ Ｐゴシック"/>
              </a:rPr>
              <a:t>—determine an approach for addressing each risk; produce a plan for implementing the approach</a:t>
            </a:r>
          </a:p>
          <a:p>
            <a:pPr marL="171450" indent="-171450">
              <a:buFont typeface="Arial" panose="020B0604020202020204" pitchFamily="34" charset="0"/>
              <a:buChar char="•"/>
            </a:pPr>
            <a:r>
              <a:rPr lang="en-US" sz="1000" b="0" i="1" kern="1200" dirty="0" smtClean="0">
                <a:solidFill>
                  <a:schemeClr val="tx1"/>
                </a:solidFill>
                <a:effectLst/>
                <a:latin typeface="Arial" charset="0"/>
                <a:ea typeface="ＭＳ Ｐゴシック" pitchFamily="1" charset="-128"/>
                <a:cs typeface="ＭＳ Ｐゴシック"/>
              </a:rPr>
              <a:t>control risk</a:t>
            </a:r>
            <a:r>
              <a:rPr lang="en-US" sz="1000" kern="1200" dirty="0" smtClean="0">
                <a:solidFill>
                  <a:schemeClr val="tx1"/>
                </a:solidFill>
                <a:effectLst/>
                <a:latin typeface="Arial" charset="0"/>
                <a:ea typeface="ＭＳ Ｐゴシック" pitchFamily="1" charset="-128"/>
                <a:cs typeface="ＭＳ Ｐゴシック"/>
              </a:rPr>
              <a:t>—deal with each risk by implementing its defined control plan and tracking the plan to completion</a:t>
            </a:r>
            <a:endParaRPr lang="en-US" dirty="0"/>
          </a:p>
        </p:txBody>
      </p:sp>
    </p:spTree>
    <p:extLst>
      <p:ext uri="{BB962C8B-B14F-4D97-AF65-F5344CB8AC3E}">
        <p14:creationId xmlns:p14="http://schemas.microsoft.com/office/powerpoint/2010/main" val="4257488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One of the fundamental conditions of risk is uncertainty regarding its occurrence. A risk, by definition, might or might not occur. In contrast, an </a:t>
            </a:r>
            <a:r>
              <a:rPr lang="en-US" sz="1000" i="1" kern="1200" dirty="0" smtClean="0">
                <a:solidFill>
                  <a:schemeClr val="tx1"/>
                </a:solidFill>
                <a:effectLst/>
                <a:latin typeface="Arial" charset="0"/>
                <a:ea typeface="ＭＳ Ｐゴシック" pitchFamily="1" charset="-128"/>
                <a:cs typeface="ＭＳ Ｐゴシック"/>
              </a:rPr>
              <a:t>issue</a:t>
            </a:r>
            <a:r>
              <a:rPr lang="en-US" sz="1000" kern="1200" dirty="0" smtClean="0">
                <a:solidFill>
                  <a:schemeClr val="tx1"/>
                </a:solidFill>
                <a:effectLst/>
                <a:latin typeface="Arial" charset="0"/>
                <a:ea typeface="ＭＳ Ｐゴシック" pitchFamily="1" charset="-128"/>
                <a:cs typeface="ＭＳ Ｐゴシック"/>
              </a:rPr>
              <a:t> (also referred to as a </a:t>
            </a:r>
            <a:r>
              <a:rPr lang="en-US" sz="1000" i="1" kern="1200" dirty="0" smtClean="0">
                <a:solidFill>
                  <a:schemeClr val="tx1"/>
                </a:solidFill>
                <a:effectLst/>
                <a:latin typeface="Arial" charset="0"/>
                <a:ea typeface="ＭＳ Ｐゴシック" pitchFamily="1" charset="-128"/>
                <a:cs typeface="ＭＳ Ｐゴシック"/>
              </a:rPr>
              <a:t>problem</a:t>
            </a:r>
            <a:r>
              <a:rPr lang="en-US" sz="1000" kern="1200" dirty="0" smtClean="0">
                <a:solidFill>
                  <a:schemeClr val="tx1"/>
                </a:solidFill>
                <a:effectLst/>
                <a:latin typeface="Arial" charset="0"/>
                <a:ea typeface="ＭＳ Ｐゴシック" pitchFamily="1" charset="-128"/>
                <a:cs typeface="ＭＳ Ｐゴシック"/>
              </a:rPr>
              <a:t>) is a condition that directly produces a loss or adverse consequence. With an issue, no uncertainty exists—the condition exists and is having a negative effect on performance. </a:t>
            </a:r>
          </a:p>
          <a:p>
            <a:r>
              <a:rPr lang="en-US" sz="1000" kern="1200" dirty="0" smtClean="0">
                <a:solidFill>
                  <a:schemeClr val="tx1"/>
                </a:solidFill>
                <a:effectLst/>
                <a:latin typeface="Arial" charset="0"/>
                <a:ea typeface="ＭＳ Ｐゴシック" pitchFamily="1" charset="-128"/>
                <a:cs typeface="ＭＳ Ｐゴシック"/>
              </a:rPr>
              <a:t>Issues </a:t>
            </a:r>
            <a:r>
              <a:rPr lang="en-US" sz="1000" kern="1200" dirty="0" smtClean="0">
                <a:solidFill>
                  <a:schemeClr val="tx1"/>
                </a:solidFill>
                <a:effectLst/>
                <a:latin typeface="Arial" charset="0"/>
                <a:ea typeface="ＭＳ Ｐゴシック" pitchFamily="1" charset="-128"/>
                <a:cs typeface="ＭＳ Ｐゴシック"/>
              </a:rPr>
              <a:t>can also lead to (or contribute to) other risks by</a:t>
            </a:r>
          </a:p>
          <a:p>
            <a:pPr marL="5080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creating a circumstance that enables an event to trigger additional loss</a:t>
            </a:r>
          </a:p>
          <a:p>
            <a:pPr marL="5080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making an existing event more likely to occur</a:t>
            </a:r>
          </a:p>
          <a:p>
            <a:pPr marL="171450" indent="-171450">
              <a:buFont typeface="Arial" panose="020B0604020202020204" pitchFamily="34" charset="0"/>
              <a:buChar char="•"/>
            </a:pPr>
            <a:r>
              <a:rPr lang="en-US" kern="1200" dirty="0" smtClean="0">
                <a:solidFill>
                  <a:schemeClr val="tx1"/>
                </a:solidFill>
                <a:effectLst/>
                <a:latin typeface="Arial" charset="0"/>
                <a:ea typeface="ＭＳ Ｐゴシック" pitchFamily="1" charset="-128"/>
                <a:cs typeface="ＭＳ Ｐゴシック"/>
              </a:rPr>
              <a:t>aggravating the consequences of existing risks</a:t>
            </a:r>
          </a:p>
          <a:p>
            <a:r>
              <a:rPr lang="en-US" sz="1000" kern="1200" dirty="0" smtClean="0">
                <a:solidFill>
                  <a:schemeClr val="tx1"/>
                </a:solidFill>
                <a:effectLst/>
                <a:latin typeface="Arial" charset="0"/>
                <a:ea typeface="ＭＳ Ｐゴシック" pitchFamily="1" charset="-128"/>
                <a:cs typeface="ＭＳ Ｐゴシック"/>
              </a:rPr>
              <a:t>People </a:t>
            </a:r>
            <a:r>
              <a:rPr lang="en-US" sz="1000" kern="1200" dirty="0" smtClean="0">
                <a:solidFill>
                  <a:schemeClr val="tx1"/>
                </a:solidFill>
                <a:effectLst/>
                <a:latin typeface="Arial" charset="0"/>
                <a:ea typeface="ＭＳ Ｐゴシック" pitchFamily="1" charset="-128"/>
                <a:cs typeface="ＭＳ Ｐゴシック"/>
              </a:rPr>
              <a:t>do not always find it easy to distinguish between an issue and the future risk posed by that issue (if left uncorrected). This confusion can result in issues being documented in a risk database and being treated like risks (and vice versa). Management must take great care to ensure that their approaches for managing issues and risks are integrated appropriately and understood by both management and staff. </a:t>
            </a:r>
          </a:p>
          <a:p>
            <a:r>
              <a:rPr lang="en-US" sz="1000" i="1" kern="1200" dirty="0" smtClean="0">
                <a:solidFill>
                  <a:schemeClr val="tx1"/>
                </a:solidFill>
                <a:effectLst/>
                <a:latin typeface="Arial" charset="0"/>
                <a:ea typeface="ＭＳ Ｐゴシック" pitchFamily="1" charset="-128"/>
                <a:cs typeface="ＭＳ Ｐゴシック"/>
              </a:rPr>
              <a:t>Example </a:t>
            </a:r>
            <a:r>
              <a:rPr lang="en-US" sz="1000" i="1" kern="1200" dirty="0" smtClean="0">
                <a:solidFill>
                  <a:schemeClr val="tx1"/>
                </a:solidFill>
                <a:effectLst/>
                <a:latin typeface="Arial" charset="0"/>
                <a:ea typeface="ＭＳ Ｐゴシック" pitchFamily="1" charset="-128"/>
                <a:cs typeface="ＭＳ Ｐゴシック"/>
              </a:rPr>
              <a:t>of </a:t>
            </a:r>
            <a:r>
              <a:rPr lang="en-US" sz="1000" i="1" kern="1200" baseline="0" dirty="0" smtClean="0">
                <a:solidFill>
                  <a:schemeClr val="tx1"/>
                </a:solidFill>
                <a:effectLst/>
                <a:latin typeface="Arial" charset="0"/>
                <a:ea typeface="ＭＳ Ｐゴシック" pitchFamily="1" charset="-128"/>
                <a:cs typeface="ＭＳ Ｐゴシック"/>
              </a:rPr>
              <a:t>Issue/Problem</a:t>
            </a:r>
            <a:r>
              <a:rPr lang="en-US" sz="1000" kern="1200" baseline="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A project team is developing a software-reliant system for a customer. The team does not have enough people with the right skills to perform the team’s assigned tasks (condition). As a result, the team will not be able to complete all of its assigned tasks before the next milestone (consequence/loss). No event is required for the loss to occur, which distinguishes and issue/problem from a risk. </a:t>
            </a:r>
          </a:p>
        </p:txBody>
      </p:sp>
    </p:spTree>
    <p:extLst>
      <p:ext uri="{BB962C8B-B14F-4D97-AF65-F5344CB8AC3E}">
        <p14:creationId xmlns:p14="http://schemas.microsoft.com/office/powerpoint/2010/main" val="475218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Risk is focused on the potential for loss; it does not address the potential for gain. The concept of opportunity is focused on the potential for a positive outcome. An </a:t>
            </a:r>
            <a:r>
              <a:rPr lang="en-US" sz="1000" i="1" kern="1200" dirty="0" smtClean="0">
                <a:solidFill>
                  <a:schemeClr val="tx1"/>
                </a:solidFill>
                <a:effectLst/>
                <a:latin typeface="Arial" charset="0"/>
                <a:ea typeface="ＭＳ Ｐゴシック" pitchFamily="1" charset="-128"/>
                <a:cs typeface="ＭＳ Ｐゴシック"/>
              </a:rPr>
              <a:t>opportunity</a:t>
            </a:r>
            <a:r>
              <a:rPr lang="en-US" sz="1000" kern="1200" dirty="0" smtClean="0">
                <a:solidFill>
                  <a:schemeClr val="tx1"/>
                </a:solidFill>
                <a:effectLst/>
                <a:latin typeface="Arial" charset="0"/>
                <a:ea typeface="ＭＳ Ｐゴシック" pitchFamily="1" charset="-128"/>
                <a:cs typeface="ＭＳ Ｐゴシック"/>
              </a:rPr>
              <a:t> is the probability of realizing a gain. It thus enables an entity to improve its current situation relative to the status quo.</a:t>
            </a:r>
          </a:p>
          <a:p>
            <a:r>
              <a:rPr lang="en-US" sz="1000" kern="1200" dirty="0" smtClean="0">
                <a:solidFill>
                  <a:schemeClr val="tx1"/>
                </a:solidFill>
                <a:effectLst/>
                <a:latin typeface="Arial" charset="0"/>
                <a:ea typeface="ＭＳ Ｐゴシック" pitchFamily="1" charset="-128"/>
                <a:cs typeface="ＭＳ Ｐゴシック"/>
              </a:rPr>
              <a:t>Very </a:t>
            </a:r>
            <a:r>
              <a:rPr lang="en-US" sz="1000" kern="1200" dirty="0" smtClean="0">
                <a:solidFill>
                  <a:schemeClr val="tx1"/>
                </a:solidFill>
                <a:effectLst/>
                <a:latin typeface="Arial" charset="0"/>
                <a:ea typeface="ＭＳ Ｐゴシック" pitchFamily="1" charset="-128"/>
                <a:cs typeface="ＭＳ Ｐゴシック"/>
              </a:rPr>
              <a:t>often, an opportunity is focused on the gain that could be realized from an allocation or reallocation of resources. It defines a set of circumstances that provides the potential for a desired gain and often requires an investment or action to realize that gain (i.e., to take advantage of the opportunity). Pursuit of an opportunity can produce new risks or issues, and it can also change existing risks or issues. </a:t>
            </a:r>
          </a:p>
          <a:p>
            <a:r>
              <a:rPr lang="en-US" sz="1000" i="1" kern="1200" dirty="0" smtClean="0">
                <a:solidFill>
                  <a:schemeClr val="tx1"/>
                </a:solidFill>
                <a:effectLst/>
                <a:latin typeface="Arial" charset="0"/>
                <a:ea typeface="ＭＳ Ｐゴシック" pitchFamily="1" charset="-128"/>
                <a:cs typeface="ＭＳ Ｐゴシック"/>
              </a:rPr>
              <a:t>Example </a:t>
            </a:r>
            <a:r>
              <a:rPr lang="en-US" sz="1000" i="1" kern="1200" dirty="0" smtClean="0">
                <a:solidFill>
                  <a:schemeClr val="tx1"/>
                </a:solidFill>
                <a:effectLst/>
                <a:latin typeface="Arial" charset="0"/>
                <a:ea typeface="ＭＳ Ｐゴシック" pitchFamily="1" charset="-128"/>
                <a:cs typeface="ＭＳ Ｐゴシック"/>
              </a:rPr>
              <a:t>of </a:t>
            </a:r>
            <a:r>
              <a:rPr lang="en-US" sz="1000" i="1" kern="1200" baseline="0" dirty="0" smtClean="0">
                <a:solidFill>
                  <a:schemeClr val="tx1"/>
                </a:solidFill>
                <a:effectLst/>
                <a:latin typeface="Arial" charset="0"/>
                <a:ea typeface="ＭＳ Ｐゴシック" pitchFamily="1" charset="-128"/>
                <a:cs typeface="ＭＳ Ｐゴシック"/>
              </a:rPr>
              <a:t>Opportunity</a:t>
            </a:r>
            <a:r>
              <a:rPr lang="en-US" sz="1000" kern="1200" baseline="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A project team is developing a software-reliant system for a customer. Current status and quality reports indicate that the team is not on track to achieve its next milestone (status quo). Another project in the company has just delivered its product to its customer, and its team members will be made available to projects throughout the company (condition). If the project manager brings additional personnel who have the right knowledge, skills, and abilities onto the project (event), then the team might be able to increase its productivity and be in position to meet its next milestone (consequence/gain). Here, the gain is improved performance in relation to the status quo. </a:t>
            </a:r>
            <a:endParaRPr lang="en-US" dirty="0"/>
          </a:p>
        </p:txBody>
      </p:sp>
    </p:spTree>
    <p:extLst>
      <p:ext uri="{BB962C8B-B14F-4D97-AF65-F5344CB8AC3E}">
        <p14:creationId xmlns:p14="http://schemas.microsoft.com/office/powerpoint/2010/main" val="3825149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A </a:t>
            </a:r>
            <a:r>
              <a:rPr lang="en-US" sz="1000" i="1" kern="1200" dirty="0" smtClean="0">
                <a:solidFill>
                  <a:schemeClr val="tx1"/>
                </a:solidFill>
                <a:effectLst/>
                <a:latin typeface="Arial" charset="0"/>
                <a:ea typeface="ＭＳ Ｐゴシック" pitchFamily="1" charset="-128"/>
                <a:cs typeface="ＭＳ Ｐゴシック"/>
              </a:rPr>
              <a:t>strength</a:t>
            </a:r>
            <a:r>
              <a:rPr lang="en-US" sz="1000" kern="1200" dirty="0" smtClean="0">
                <a:solidFill>
                  <a:schemeClr val="tx1"/>
                </a:solidFill>
                <a:effectLst/>
                <a:latin typeface="Arial" charset="0"/>
                <a:ea typeface="ＭＳ Ｐゴシック" pitchFamily="1" charset="-128"/>
                <a:cs typeface="ＭＳ Ｐゴシック"/>
              </a:rPr>
              <a:t> is a condition that is driving an entity (e.g., project, system) toward a desired outcome. With a strength, no uncertainty exists—the condition exists and is having a positive effect on performance (i.e., driving an entity toward a desired outcome). </a:t>
            </a:r>
          </a:p>
          <a:p>
            <a:r>
              <a:rPr lang="en-US" sz="1000" i="1" kern="1200" dirty="0" smtClean="0">
                <a:solidFill>
                  <a:schemeClr val="tx1"/>
                </a:solidFill>
                <a:effectLst/>
                <a:latin typeface="Arial" charset="0"/>
                <a:ea typeface="ＭＳ Ｐゴシック" pitchFamily="1" charset="-128"/>
                <a:cs typeface="ＭＳ Ｐゴシック"/>
              </a:rPr>
              <a:t>Example </a:t>
            </a:r>
            <a:r>
              <a:rPr lang="en-US" sz="1000" i="1" kern="1200" dirty="0" smtClean="0">
                <a:solidFill>
                  <a:schemeClr val="tx1"/>
                </a:solidFill>
                <a:effectLst/>
                <a:latin typeface="Arial" charset="0"/>
                <a:ea typeface="ＭＳ Ｐゴシック" pitchFamily="1" charset="-128"/>
                <a:cs typeface="ＭＳ Ｐゴシック"/>
              </a:rPr>
              <a:t>of </a:t>
            </a:r>
            <a:r>
              <a:rPr lang="en-US" sz="1000" i="1" kern="1200" baseline="0" dirty="0" smtClean="0">
                <a:solidFill>
                  <a:schemeClr val="tx1"/>
                </a:solidFill>
                <a:effectLst/>
                <a:latin typeface="Arial" charset="0"/>
                <a:ea typeface="ＭＳ Ｐゴシック" pitchFamily="1" charset="-128"/>
                <a:cs typeface="ＭＳ Ｐゴシック"/>
              </a:rPr>
              <a:t>Strength</a:t>
            </a:r>
            <a:r>
              <a:rPr lang="en-US" sz="1000" kern="1200" baseline="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A project team is developing a software-reliant system for a customer. The team has enough people with the right skills to perform the team’s assigned tasks and has enough redundancy in skills needed to meet the next milestone (condition). Its people are its strength. As a result, the team is positioned to execute its tasks and activities effectively and efficiently, putting the project in position to achieve its next milestone. </a:t>
            </a:r>
            <a:endParaRPr lang="en-US" dirty="0"/>
          </a:p>
        </p:txBody>
      </p:sp>
    </p:spTree>
    <p:extLst>
      <p:ext uri="{BB962C8B-B14F-4D97-AF65-F5344CB8AC3E}">
        <p14:creationId xmlns:p14="http://schemas.microsoft.com/office/powerpoint/2010/main" val="621724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The success or failure of an activity or endeavor is influenced by the range of circumstances that are present. The figure on the slide depicts a causal chain of conditions and events that affect whether an activity will achieve a desired set of objectives. This causal chain includes </a:t>
            </a:r>
          </a:p>
          <a:p>
            <a:pPr marL="5080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strengths that are driving the activity toward a successful outcome </a:t>
            </a:r>
          </a:p>
          <a:p>
            <a:pPr marL="5080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issues or problems that are driving the activity toward a failed outcome </a:t>
            </a:r>
          </a:p>
          <a:p>
            <a:pPr marL="5080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risks that could degrade performance and make a failed outcome more likely</a:t>
            </a:r>
          </a:p>
          <a:p>
            <a:pPr marL="171450" indent="-171450">
              <a:buFont typeface="Arial" panose="020B0604020202020204" pitchFamily="34" charset="0"/>
              <a:buChar char="•"/>
            </a:pPr>
            <a:r>
              <a:rPr lang="en-US" kern="1200" dirty="0" smtClean="0">
                <a:solidFill>
                  <a:schemeClr val="tx1"/>
                </a:solidFill>
                <a:effectLst/>
                <a:latin typeface="Arial" charset="0"/>
                <a:ea typeface="ＭＳ Ｐゴシック" pitchFamily="1" charset="-128"/>
                <a:cs typeface="ＭＳ Ｐゴシック"/>
              </a:rPr>
              <a:t>opportunities that could improve performance and make a successful outcome more likely</a:t>
            </a:r>
          </a:p>
          <a:p>
            <a:r>
              <a:rPr lang="en-US" sz="1000" kern="1200" dirty="0" smtClean="0">
                <a:solidFill>
                  <a:schemeClr val="tx1"/>
                </a:solidFill>
                <a:effectLst/>
                <a:latin typeface="Arial" charset="0"/>
                <a:ea typeface="ＭＳ Ｐゴシック" pitchFamily="1" charset="-128"/>
                <a:cs typeface="ＭＳ Ｐゴシック"/>
              </a:rPr>
              <a:t>Effective </a:t>
            </a:r>
            <a:r>
              <a:rPr lang="en-US" sz="1000" kern="1200" dirty="0" smtClean="0">
                <a:solidFill>
                  <a:schemeClr val="tx1"/>
                </a:solidFill>
                <a:effectLst/>
                <a:latin typeface="Arial" charset="0"/>
                <a:ea typeface="ＭＳ Ｐゴシック" pitchFamily="1" charset="-128"/>
                <a:cs typeface="ＭＳ Ｐゴシック"/>
              </a:rPr>
              <a:t>risk management requires navigating through this causal chain, assessing the current potential for loss, and implementing strategies for minimizing the potential for loss. </a:t>
            </a:r>
            <a:endParaRPr lang="en-US" dirty="0"/>
          </a:p>
        </p:txBody>
      </p:sp>
    </p:spTree>
    <p:extLst>
      <p:ext uri="{BB962C8B-B14F-4D97-AF65-F5344CB8AC3E}">
        <p14:creationId xmlns:p14="http://schemas.microsoft.com/office/powerpoint/2010/main" val="39649590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Topic 2: Two Approaches for Analyzing Risk</a:t>
            </a:r>
          </a:p>
          <a:p>
            <a:r>
              <a:rPr lang="en-US" dirty="0" smtClean="0"/>
              <a:t>This topic differentiates </a:t>
            </a:r>
            <a:r>
              <a:rPr lang="en-US" dirty="0"/>
              <a:t>between mission risk (also referred to as </a:t>
            </a:r>
            <a:r>
              <a:rPr lang="en-US" i="1" dirty="0"/>
              <a:t>systemic risk</a:t>
            </a:r>
            <a:r>
              <a:rPr lang="en-US" dirty="0"/>
              <a:t>) and event risk (also referred to as </a:t>
            </a:r>
            <a:r>
              <a:rPr lang="en-US" i="1" dirty="0"/>
              <a:t>tactical risk</a:t>
            </a:r>
            <a:r>
              <a:rPr lang="en-US" dirty="0" smtClean="0"/>
              <a:t>).</a:t>
            </a:r>
            <a:endParaRPr lang="en-US" dirty="0"/>
          </a:p>
          <a:p>
            <a:endParaRPr lang="en-US" dirty="0"/>
          </a:p>
        </p:txBody>
      </p:sp>
    </p:spTree>
    <p:extLst>
      <p:ext uri="{BB962C8B-B14F-4D97-AF65-F5344CB8AC3E}">
        <p14:creationId xmlns:p14="http://schemas.microsoft.com/office/powerpoint/2010/main" val="41206715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Two distinct risk analysis approaches can be used when evaluating systems: </a:t>
            </a:r>
          </a:p>
          <a:p>
            <a:pPr marL="17145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event</a:t>
            </a:r>
            <a:r>
              <a:rPr lang="en-US" sz="1000" kern="1200" baseline="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risk analysis</a:t>
            </a:r>
          </a:p>
          <a:p>
            <a:pPr marL="17145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mission risk analysis</a:t>
            </a:r>
          </a:p>
          <a:p>
            <a:r>
              <a:rPr lang="en-US" sz="1000" kern="1200" dirty="0" smtClean="0">
                <a:solidFill>
                  <a:schemeClr val="tx1"/>
                </a:solidFill>
                <a:effectLst/>
                <a:latin typeface="Arial" charset="0"/>
                <a:ea typeface="ＭＳ Ｐゴシック" pitchFamily="1" charset="-128"/>
                <a:cs typeface="ＭＳ Ｐゴシック"/>
              </a:rPr>
              <a:t>Each </a:t>
            </a:r>
            <a:r>
              <a:rPr lang="en-US" sz="1000" kern="1200" dirty="0" smtClean="0">
                <a:solidFill>
                  <a:schemeClr val="tx1"/>
                </a:solidFill>
                <a:effectLst/>
                <a:latin typeface="Arial" charset="0"/>
                <a:ea typeface="ＭＳ Ｐゴシック" pitchFamily="1" charset="-128"/>
                <a:cs typeface="ＭＳ Ｐゴシック"/>
              </a:rPr>
              <a:t>type</a:t>
            </a:r>
            <a:r>
              <a:rPr lang="en-US" sz="1000" kern="1200" baseline="0" dirty="0" smtClean="0">
                <a:solidFill>
                  <a:schemeClr val="tx1"/>
                </a:solidFill>
                <a:effectLst/>
                <a:latin typeface="Arial" charset="0"/>
                <a:ea typeface="ＭＳ Ｐゴシック" pitchFamily="1" charset="-128"/>
                <a:cs typeface="ＭＳ Ｐゴシック"/>
              </a:rPr>
              <a:t> is briefly explored in this topic. </a:t>
            </a:r>
            <a:endParaRPr lang="en-US" sz="1000" kern="1200" dirty="0" smtClean="0">
              <a:solidFill>
                <a:schemeClr val="tx1"/>
              </a:solidFill>
              <a:effectLst/>
              <a:latin typeface="Arial" charset="0"/>
              <a:ea typeface="ＭＳ Ｐゴシック" pitchFamily="1" charset="-128"/>
              <a:cs typeface="ＭＳ Ｐゴシック"/>
            </a:endParaRPr>
          </a:p>
          <a:p>
            <a:endParaRPr lang="en-US" dirty="0"/>
          </a:p>
        </p:txBody>
      </p:sp>
    </p:spTree>
    <p:extLst>
      <p:ext uri="{BB962C8B-B14F-4D97-AF65-F5344CB8AC3E}">
        <p14:creationId xmlns:p14="http://schemas.microsoft.com/office/powerpoint/2010/main" val="3163970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From the mission perspective, risk is defined as the probability of mission failure (i.e., not achieving key objectives). </a:t>
            </a:r>
            <a:r>
              <a:rPr lang="en-US" sz="1000" i="0" kern="1200" dirty="0" smtClean="0">
                <a:solidFill>
                  <a:schemeClr val="tx1"/>
                </a:solidFill>
                <a:effectLst/>
                <a:latin typeface="Arial" charset="0"/>
                <a:ea typeface="ＭＳ Ｐゴシック" pitchFamily="1" charset="-128"/>
                <a:cs typeface="ＭＳ Ｐゴシック"/>
              </a:rPr>
              <a:t>Mission risk </a:t>
            </a:r>
            <a:r>
              <a:rPr lang="en-US" sz="1000" kern="1200" dirty="0" smtClean="0">
                <a:solidFill>
                  <a:schemeClr val="tx1"/>
                </a:solidFill>
                <a:effectLst/>
                <a:latin typeface="Arial" charset="0"/>
                <a:ea typeface="ＭＳ Ｐゴシック" pitchFamily="1" charset="-128"/>
                <a:cs typeface="ＭＳ Ｐゴシック"/>
              </a:rPr>
              <a:t>(also referred to as </a:t>
            </a:r>
            <a:r>
              <a:rPr lang="en-US" sz="1000" i="0" kern="1200" dirty="0" smtClean="0">
                <a:solidFill>
                  <a:schemeClr val="tx1"/>
                </a:solidFill>
                <a:effectLst/>
                <a:latin typeface="Arial" charset="0"/>
                <a:ea typeface="ＭＳ Ｐゴシック" pitchFamily="1" charset="-128"/>
                <a:cs typeface="ＭＳ Ｐゴシック"/>
              </a:rPr>
              <a:t>systemic risk</a:t>
            </a:r>
            <a:r>
              <a:rPr lang="en-US" sz="1000" kern="1200" dirty="0" smtClean="0">
                <a:solidFill>
                  <a:schemeClr val="tx1"/>
                </a:solidFill>
                <a:effectLst/>
                <a:latin typeface="Arial" charset="0"/>
                <a:ea typeface="ＭＳ Ｐゴシック" pitchFamily="1" charset="-128"/>
                <a:cs typeface="ＭＳ Ｐゴシック"/>
              </a:rPr>
              <a:t>) aggregates the effects of multiple conditions and events on a system’s ability to achieve its mission. </a:t>
            </a:r>
            <a:endParaRPr lang="en-US" sz="1000" kern="1200" dirty="0" smtClean="0">
              <a:solidFill>
                <a:schemeClr val="tx1"/>
              </a:solidFill>
              <a:effectLst/>
              <a:latin typeface="Arial" charset="0"/>
              <a:ea typeface="ＭＳ Ｐゴシック" pitchFamily="1" charset="-128"/>
              <a:cs typeface="ＭＳ Ｐゴシック"/>
            </a:endParaRPr>
          </a:p>
          <a:p>
            <a:r>
              <a:rPr lang="en-US" dirty="0" smtClean="0"/>
              <a:t>Mission </a:t>
            </a:r>
            <a:r>
              <a:rPr lang="en-US" dirty="0"/>
              <a:t>risk analysis provides a holistic view of the risk to an interactively complex, socio-technical </a:t>
            </a:r>
            <a:r>
              <a:rPr lang="en-US" dirty="0" smtClean="0"/>
              <a:t>system. </a:t>
            </a:r>
            <a:r>
              <a:rPr lang="en-US" dirty="0"/>
              <a:t>The first step in this type of risk analysis is to establish the objectives that must be achieved. The objectives define the desired outcome, or “picture of success,” for a system. Next, systemic factors that have a strong influence on the outcome (i.e., whether or not the objectives will be achieved) are identified. These systemic factors, called </a:t>
            </a:r>
            <a:r>
              <a:rPr lang="en-US" i="1" dirty="0" smtClean="0"/>
              <a:t>drivers</a:t>
            </a:r>
            <a:r>
              <a:rPr lang="en-US" dirty="0" smtClean="0"/>
              <a:t>, </a:t>
            </a:r>
            <a:r>
              <a:rPr lang="en-US" dirty="0"/>
              <a:t>are important because they define a small set of factors that can be used to assess a system’s performance and gauge whether it is on track to achieve its key objectives. The drivers are then analyzed, which enables decision makers to gauge the overall risk to the system’s mission. </a:t>
            </a:r>
            <a:endParaRPr lang="en-US" dirty="0" smtClean="0"/>
          </a:p>
          <a:p>
            <a:r>
              <a:rPr lang="en-US" dirty="0" smtClean="0"/>
              <a:t>A </a:t>
            </a:r>
            <a:r>
              <a:rPr lang="en-US" dirty="0"/>
              <a:t>driver is a construct that is used to aggregate the effects of multiple conditions and events in order to determine their combined influence on the mission’s key objectives. Each driver </a:t>
            </a:r>
            <a:r>
              <a:rPr lang="en-US" i="1" dirty="0"/>
              <a:t>directly</a:t>
            </a:r>
            <a:r>
              <a:rPr lang="en-US" dirty="0"/>
              <a:t> influences whether or not objectives will be achieved. The conditions and events within the causal chain are considered to be the root causes of mission risk.</a:t>
            </a:r>
            <a:endParaRPr lang="en-US" dirty="0"/>
          </a:p>
        </p:txBody>
      </p:sp>
    </p:spTree>
    <p:extLst>
      <p:ext uri="{BB962C8B-B14F-4D97-AF65-F5344CB8AC3E}">
        <p14:creationId xmlns:p14="http://schemas.microsoft.com/office/powerpoint/2010/main" val="13246283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From the tactical perspective, risk is defined as the probability that an event will lead to a negative consequence or loss. The figure on the slide shows the causal chain of conditions and events that was introduced in the previous topic. As depicted in the figure, event risk (also referred to as </a:t>
            </a:r>
            <a:r>
              <a:rPr lang="en-US" sz="1000" i="0" kern="1200" dirty="0" smtClean="0">
                <a:solidFill>
                  <a:schemeClr val="tx1"/>
                </a:solidFill>
                <a:effectLst/>
                <a:latin typeface="Arial" charset="0"/>
                <a:ea typeface="ＭＳ Ｐゴシック" pitchFamily="1" charset="-128"/>
                <a:cs typeface="ＭＳ Ｐゴシック"/>
              </a:rPr>
              <a:t>tactical risk</a:t>
            </a:r>
            <a:r>
              <a:rPr lang="en-US" sz="1000" kern="1200" dirty="0" smtClean="0">
                <a:solidFill>
                  <a:schemeClr val="tx1"/>
                </a:solidFill>
                <a:effectLst/>
                <a:latin typeface="Arial" charset="0"/>
                <a:ea typeface="ＭＳ Ｐゴシック" pitchFamily="1" charset="-128"/>
                <a:cs typeface="ＭＳ Ｐゴシック"/>
              </a:rPr>
              <a:t>) is focused on the risk that is triggered by an individual event. </a:t>
            </a:r>
            <a:endParaRPr lang="en-US" sz="1000" kern="1200" dirty="0" smtClean="0">
              <a:solidFill>
                <a:schemeClr val="tx1"/>
              </a:solidFill>
              <a:effectLst/>
              <a:latin typeface="Arial" charset="0"/>
              <a:ea typeface="ＭＳ Ｐゴシック" pitchFamily="1" charset="-128"/>
              <a:cs typeface="ＭＳ Ｐゴシック"/>
            </a:endParaRPr>
          </a:p>
          <a:p>
            <a:r>
              <a:rPr lang="en-US" dirty="0" smtClean="0"/>
              <a:t>The </a:t>
            </a:r>
            <a:r>
              <a:rPr lang="en-US" dirty="0"/>
              <a:t>basic goal of </a:t>
            </a:r>
            <a:r>
              <a:rPr lang="en-US" dirty="0" smtClean="0"/>
              <a:t>event risk </a:t>
            </a:r>
            <a:r>
              <a:rPr lang="en-US" dirty="0"/>
              <a:t>analysis is to evaluate a system’s components for potential failures. </a:t>
            </a:r>
            <a:r>
              <a:rPr lang="en-US" dirty="0" smtClean="0"/>
              <a:t>Event risk </a:t>
            </a:r>
            <a:r>
              <a:rPr lang="en-US" dirty="0"/>
              <a:t>analysis is based on the principle of system decomposition and component analysis. The first step of this approach is to decompose a system into its constituent components. The individual components are then prioritized, and a subset of components is designated as being critical. Next, the risks to each critical component are analyzed</a:t>
            </a:r>
            <a:r>
              <a:rPr lang="en-US" dirty="0" smtClean="0"/>
              <a:t>.</a:t>
            </a:r>
          </a:p>
          <a:p>
            <a:r>
              <a:rPr lang="en-US" dirty="0" smtClean="0"/>
              <a:t>Event risk </a:t>
            </a:r>
            <a:r>
              <a:rPr lang="en-US" dirty="0"/>
              <a:t>analysis enables stakeholders to (1) determine which components are most critical to a system and (2) analyze ways in which those critical components might fail (i.e., analyze the risk to critical components). Stakeholders can then implement effective controls designed to mitigate those potential failures. Because of its focus on preventing potential failures, </a:t>
            </a:r>
            <a:r>
              <a:rPr lang="en-US" dirty="0" smtClean="0"/>
              <a:t>event risk </a:t>
            </a:r>
            <a:r>
              <a:rPr lang="en-US" dirty="0"/>
              <a:t>analysis has been applied extensively within the discipline of systems engineering.</a:t>
            </a:r>
            <a:endParaRPr lang="en-US" sz="1000" kern="1200" dirty="0" smtClean="0">
              <a:solidFill>
                <a:schemeClr val="tx1"/>
              </a:solidFill>
              <a:effectLst/>
              <a:latin typeface="Arial" charset="0"/>
              <a:ea typeface="ＭＳ Ｐゴシック" pitchFamily="1" charset="-128"/>
              <a:cs typeface="ＭＳ Ｐゴシック"/>
            </a:endParaRPr>
          </a:p>
          <a:p>
            <a:r>
              <a:rPr lang="en-US" sz="1000" kern="1200" dirty="0" smtClean="0">
                <a:solidFill>
                  <a:schemeClr val="tx1"/>
                </a:solidFill>
                <a:effectLst/>
                <a:latin typeface="Arial" charset="0"/>
                <a:ea typeface="ＭＳ Ｐゴシック" pitchFamily="1" charset="-128"/>
              </a:rPr>
              <a:t>This </a:t>
            </a:r>
            <a:r>
              <a:rPr lang="en-US" sz="1000" kern="1200" dirty="0" smtClean="0">
                <a:solidFill>
                  <a:schemeClr val="tx1"/>
                </a:solidFill>
                <a:effectLst/>
                <a:latin typeface="Arial" charset="0"/>
                <a:ea typeface="ＭＳ Ｐゴシック" pitchFamily="1" charset="-128"/>
              </a:rPr>
              <a:t>presentation is focused on the Security Engineering Risk Analysis (SERA)</a:t>
            </a:r>
            <a:r>
              <a:rPr lang="en-US" sz="1000" kern="1200" baseline="0" dirty="0" smtClean="0">
                <a:solidFill>
                  <a:schemeClr val="tx1"/>
                </a:solidFill>
                <a:effectLst/>
                <a:latin typeface="Arial" charset="0"/>
                <a:ea typeface="ＭＳ Ｐゴシック" pitchFamily="1" charset="-128"/>
              </a:rPr>
              <a:t> </a:t>
            </a:r>
            <a:r>
              <a:rPr lang="en-US" sz="1000" kern="1200" dirty="0" smtClean="0">
                <a:solidFill>
                  <a:schemeClr val="tx1"/>
                </a:solidFill>
                <a:effectLst/>
                <a:latin typeface="Arial" charset="0"/>
                <a:ea typeface="ＭＳ Ｐゴシック" pitchFamily="1" charset="-128"/>
              </a:rPr>
              <a:t>method, which incorporates the principles of event (or tactical) risk analysis. </a:t>
            </a:r>
          </a:p>
        </p:txBody>
      </p:sp>
    </p:spTree>
    <p:extLst>
      <p:ext uri="{BB962C8B-B14F-4D97-AF65-F5344CB8AC3E}">
        <p14:creationId xmlns:p14="http://schemas.microsoft.com/office/powerpoint/2010/main" val="4194662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Topic </a:t>
            </a:r>
            <a:r>
              <a:rPr lang="en-US" dirty="0" smtClean="0"/>
              <a:t>3: </a:t>
            </a:r>
            <a:r>
              <a:rPr lang="en-US" dirty="0"/>
              <a:t>Security Engineering Risk Analysis (SERA) </a:t>
            </a:r>
            <a:r>
              <a:rPr lang="en-US" dirty="0" smtClean="0"/>
              <a:t>Concepts</a:t>
            </a:r>
          </a:p>
          <a:p>
            <a:r>
              <a:rPr lang="en-US" dirty="0" smtClean="0"/>
              <a:t>This </a:t>
            </a:r>
            <a:r>
              <a:rPr lang="en-US" dirty="0"/>
              <a:t>topic  </a:t>
            </a:r>
            <a:r>
              <a:rPr lang="en-US" dirty="0" smtClean="0"/>
              <a:t>presents </a:t>
            </a:r>
            <a:r>
              <a:rPr lang="en-US" dirty="0"/>
              <a:t>an detailed walkthrough of the SERA method for analyzing security risks during system acquisition and development.</a:t>
            </a:r>
          </a:p>
          <a:p>
            <a:endParaRPr lang="en-US" dirty="0"/>
          </a:p>
          <a:p>
            <a:endParaRPr lang="en-US" dirty="0"/>
          </a:p>
        </p:txBody>
      </p:sp>
    </p:spTree>
    <p:extLst>
      <p:ext uri="{BB962C8B-B14F-4D97-AF65-F5344CB8AC3E}">
        <p14:creationId xmlns:p14="http://schemas.microsoft.com/office/powerpoint/2010/main" val="37571178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During the acquisition and development of </a:t>
            </a:r>
            <a:r>
              <a:rPr lang="en-US" sz="1000" kern="1200" dirty="0" smtClean="0">
                <a:solidFill>
                  <a:schemeClr val="tx1"/>
                </a:solidFill>
                <a:effectLst/>
                <a:latin typeface="Arial" charset="0"/>
                <a:ea typeface="ＭＳ Ｐゴシック" pitchFamily="1" charset="-128"/>
                <a:cs typeface="ＭＳ Ｐゴシック"/>
              </a:rPr>
              <a:t>software-reliant </a:t>
            </a:r>
            <a:r>
              <a:rPr lang="en-US" sz="1000" kern="1200" dirty="0" smtClean="0">
                <a:solidFill>
                  <a:schemeClr val="tx1"/>
                </a:solidFill>
                <a:effectLst/>
                <a:latin typeface="Arial" charset="0"/>
                <a:ea typeface="ＭＳ Ｐゴシック" pitchFamily="1" charset="-128"/>
                <a:cs typeface="ＭＳ Ｐゴシック"/>
              </a:rPr>
              <a:t>systems, program personnel normally focus on meeting functional requirements, often deferring security to later life-cycle activities. Security features are usually addressed during system operation and sustainment rather than being engineered into a system. As a result, many </a:t>
            </a:r>
            <a:r>
              <a:rPr lang="en-US" sz="1000" kern="1200" dirty="0" smtClean="0">
                <a:solidFill>
                  <a:schemeClr val="tx1"/>
                </a:solidFill>
                <a:effectLst/>
                <a:latin typeface="Arial" charset="0"/>
                <a:ea typeface="ＭＳ Ｐゴシック" pitchFamily="1" charset="-128"/>
                <a:cs typeface="ＭＳ Ｐゴシック"/>
              </a:rPr>
              <a:t>software-reliant </a:t>
            </a:r>
            <a:r>
              <a:rPr lang="en-US" sz="1000" kern="1200" dirty="0" smtClean="0">
                <a:solidFill>
                  <a:schemeClr val="tx1"/>
                </a:solidFill>
                <a:effectLst/>
                <a:latin typeface="Arial" charset="0"/>
                <a:ea typeface="ＭＳ Ｐゴシック" pitchFamily="1" charset="-128"/>
                <a:cs typeface="ＭＳ Ｐゴシック"/>
              </a:rPr>
              <a:t>systems are deployed with significant residual security risk.</a:t>
            </a:r>
            <a:endParaRPr lang="en-US" dirty="0"/>
          </a:p>
        </p:txBody>
      </p:sp>
    </p:spTree>
    <p:extLst>
      <p:ext uri="{BB962C8B-B14F-4D97-AF65-F5344CB8AC3E}">
        <p14:creationId xmlns:p14="http://schemas.microsoft.com/office/powerpoint/2010/main" val="1093557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Operational security vulnerabilities generally have three main causes: (1) design weaknesses, (2) implementation/coding vulnerabilities, and (3) system configuration errors. This presentation is focused on design weaknesses. Early detection and remediation of design weaknesses will reduce residual security risk when a system is deployed. Addressing design weaknesses as soon as possible is especially important because these weaknesses are not corrected easily after a system has been deployed. </a:t>
            </a:r>
          </a:p>
          <a:p>
            <a:r>
              <a:rPr lang="en-US" sz="1000" kern="1200" dirty="0" smtClean="0">
                <a:solidFill>
                  <a:schemeClr val="tx1"/>
                </a:solidFill>
                <a:effectLst/>
                <a:latin typeface="Arial" charset="0"/>
                <a:ea typeface="ＭＳ Ｐゴシック" pitchFamily="1" charset="-128"/>
                <a:cs typeface="ＭＳ Ｐゴシック"/>
              </a:rPr>
              <a:t>For </a:t>
            </a:r>
            <a:r>
              <a:rPr lang="en-US" sz="1000" kern="1200" dirty="0" smtClean="0">
                <a:solidFill>
                  <a:schemeClr val="tx1"/>
                </a:solidFill>
                <a:effectLst/>
                <a:latin typeface="Arial" charset="0"/>
                <a:ea typeface="ＭＳ Ｐゴシック" pitchFamily="1" charset="-128"/>
                <a:cs typeface="ＭＳ Ｐゴシック"/>
              </a:rPr>
              <a:t>example, software maintenance organizations cannot simply issue a patch to correct a design weakness. Remediation normally requires extensive redesign of the system, which is costly and often proves to be impractical. As a result, software-reliant systems with design weaknesses are often allowed to operate under a high degree of residual security risk, putting their associated operational missions in jeopardy. </a:t>
            </a:r>
            <a:endParaRPr lang="en-US" dirty="0"/>
          </a:p>
        </p:txBody>
      </p:sp>
    </p:spTree>
    <p:extLst>
      <p:ext uri="{BB962C8B-B14F-4D97-AF65-F5344CB8AC3E}">
        <p14:creationId xmlns:p14="http://schemas.microsoft.com/office/powerpoint/2010/main" val="5115626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Performing a risk analysis early in the life cycle does not guarantee that security risks will be handled effectively.  Many traditional security risk-analysis methods cannot handle the inherent complexity of modern cybersecurity attacks. These methods are based on a simple, linear view of risk that assumes a single threat actor exploits a single vulnerability in a single system to cause an adverse consequence. In reality, multiple actors exploit multiple vulnerabilities in multiple systems as part of a complex chain of events. Traditional methods are often unable to analyze the complex cybersecurity attacks effectively.</a:t>
            </a:r>
            <a:endParaRPr lang="en-US" dirty="0"/>
          </a:p>
        </p:txBody>
      </p:sp>
    </p:spTree>
    <p:extLst>
      <p:ext uri="{BB962C8B-B14F-4D97-AF65-F5344CB8AC3E}">
        <p14:creationId xmlns:p14="http://schemas.microsoft.com/office/powerpoint/2010/main" val="13127801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The </a:t>
            </a:r>
            <a:r>
              <a:rPr lang="en-US" dirty="0" smtClean="0"/>
              <a:t>Security Engineering Risk Analysis (SERA) method </a:t>
            </a:r>
            <a:r>
              <a:rPr lang="en-US" sz="1000" kern="1200" dirty="0" smtClean="0">
                <a:solidFill>
                  <a:schemeClr val="tx1"/>
                </a:solidFill>
                <a:effectLst/>
                <a:latin typeface="Arial" charset="0"/>
                <a:ea typeface="ＭＳ Ｐゴシック" pitchFamily="1" charset="-128"/>
                <a:cs typeface="ＭＳ Ｐゴシック"/>
              </a:rPr>
              <a:t>is designed for use during early life-cycle activities (e.g., during requirements, architecture, and design). The </a:t>
            </a:r>
            <a:r>
              <a:rPr lang="en-US" dirty="0" smtClean="0"/>
              <a:t>SERA method </a:t>
            </a:r>
            <a:r>
              <a:rPr lang="en-US" sz="1000" kern="1200" dirty="0" smtClean="0">
                <a:solidFill>
                  <a:schemeClr val="tx1"/>
                </a:solidFill>
                <a:effectLst/>
                <a:latin typeface="Arial" charset="0"/>
                <a:ea typeface="ＭＳ Ｐゴシック" pitchFamily="1" charset="-128"/>
                <a:cs typeface="ＭＳ Ｐゴシック"/>
              </a:rPr>
              <a:t>employs scenario-based risk analysis to handle the complex nature of cybersecurity risk. The goal is to identify design weaknesses early in the life cycle and enable corrective action to be taken. In this way, a subset of critical operational security risks can be mitigated long before a system is deployed. </a:t>
            </a:r>
          </a:p>
          <a:p>
            <a:r>
              <a:rPr lang="en-US" sz="1000" kern="1200" dirty="0" smtClean="0">
                <a:solidFill>
                  <a:schemeClr val="tx1"/>
                </a:solidFill>
                <a:effectLst/>
                <a:latin typeface="Arial" charset="0"/>
                <a:ea typeface="ＭＳ Ｐゴシック" pitchFamily="1" charset="-128"/>
                <a:cs typeface="ＭＳ Ｐゴシック"/>
              </a:rPr>
              <a:t>The </a:t>
            </a:r>
            <a:r>
              <a:rPr lang="en-US" sz="1000" kern="1200" dirty="0" smtClean="0">
                <a:solidFill>
                  <a:schemeClr val="tx1"/>
                </a:solidFill>
                <a:effectLst/>
                <a:latin typeface="Arial" charset="0"/>
                <a:ea typeface="ＭＳ Ｐゴシック" pitchFamily="1" charset="-128"/>
                <a:cs typeface="ＭＳ Ｐゴシック"/>
              </a:rPr>
              <a:t>SERA method can be </a:t>
            </a:r>
            <a:endParaRPr lang="en-US" sz="1000" kern="1200" dirty="0" smtClean="0">
              <a:solidFill>
                <a:schemeClr val="tx1"/>
              </a:solidFill>
              <a:effectLst/>
              <a:latin typeface="Arial" charset="0"/>
              <a:ea typeface="ＭＳ Ｐゴシック" pitchFamily="1" charset="-128"/>
              <a:cs typeface="ＭＳ Ｐゴシック"/>
            </a:endParaRPr>
          </a:p>
          <a:p>
            <a:pPr marL="228600" indent="-228600">
              <a:buFont typeface="+mj-lt"/>
              <a:buAutoNum type="arabicPeriod"/>
            </a:pPr>
            <a:r>
              <a:rPr lang="en-US" sz="1000" kern="1200" dirty="0" smtClean="0">
                <a:solidFill>
                  <a:schemeClr val="tx1"/>
                </a:solidFill>
                <a:effectLst/>
                <a:latin typeface="Arial" charset="0"/>
                <a:ea typeface="ＭＳ Ｐゴシック" pitchFamily="1" charset="-128"/>
                <a:cs typeface="ＭＳ Ｐゴシック"/>
              </a:rPr>
              <a:t>self-applied </a:t>
            </a:r>
            <a:r>
              <a:rPr lang="en-US" sz="1000" kern="1200" dirty="0" smtClean="0">
                <a:solidFill>
                  <a:schemeClr val="tx1"/>
                </a:solidFill>
                <a:effectLst/>
                <a:latin typeface="Arial" charset="0"/>
                <a:ea typeface="ＭＳ Ｐゴシック" pitchFamily="1" charset="-128"/>
                <a:cs typeface="ＭＳ Ｐゴシック"/>
              </a:rPr>
              <a:t>by the person or group that is responsible for acquiring and developing a software-reliant </a:t>
            </a:r>
            <a:r>
              <a:rPr lang="en-US" sz="1000" kern="1200" dirty="0" smtClean="0">
                <a:solidFill>
                  <a:schemeClr val="tx1"/>
                </a:solidFill>
                <a:effectLst/>
                <a:latin typeface="Arial" charset="0"/>
                <a:ea typeface="ＭＳ Ｐゴシック" pitchFamily="1" charset="-128"/>
                <a:cs typeface="ＭＳ Ｐゴシック"/>
              </a:rPr>
              <a:t>system</a:t>
            </a:r>
          </a:p>
          <a:p>
            <a:pPr marL="228600" indent="-228600">
              <a:buFont typeface="+mj-lt"/>
              <a:buAutoNum type="arabicPeriod"/>
            </a:pPr>
            <a:r>
              <a:rPr lang="en-US" sz="1000" kern="1200" dirty="0" smtClean="0">
                <a:solidFill>
                  <a:schemeClr val="tx1"/>
                </a:solidFill>
                <a:effectLst/>
                <a:latin typeface="Arial" charset="0"/>
                <a:ea typeface="ＭＳ Ｐゴシック" pitchFamily="1" charset="-128"/>
                <a:cs typeface="ＭＳ Ｐゴシック"/>
              </a:rPr>
              <a:t>conducted </a:t>
            </a:r>
            <a:r>
              <a:rPr lang="en-US" sz="1000" kern="1200" dirty="0" smtClean="0">
                <a:solidFill>
                  <a:schemeClr val="tx1"/>
                </a:solidFill>
                <a:effectLst/>
                <a:latin typeface="Arial" charset="0"/>
                <a:ea typeface="ＭＳ Ｐゴシック" pitchFamily="1" charset="-128"/>
                <a:cs typeface="ＭＳ Ｐゴシック"/>
              </a:rPr>
              <a:t>by external parties on behalf of the responsible person or group. </a:t>
            </a:r>
            <a:endParaRPr lang="en-US" sz="1000" kern="1200" dirty="0" smtClean="0">
              <a:solidFill>
                <a:schemeClr val="tx1"/>
              </a:solidFill>
              <a:effectLst/>
              <a:latin typeface="Arial" charset="0"/>
              <a:ea typeface="ＭＳ Ｐゴシック" pitchFamily="1" charset="-128"/>
              <a:cs typeface="ＭＳ Ｐゴシック"/>
            </a:endParaRPr>
          </a:p>
          <a:p>
            <a:r>
              <a:rPr lang="en-US" dirty="0" smtClean="0"/>
              <a:t>This module highlights the key concepts of the SERA method without addressing specific implementation details.</a:t>
            </a:r>
            <a:endParaRPr lang="en-US" dirty="0"/>
          </a:p>
        </p:txBody>
      </p:sp>
    </p:spTree>
    <p:extLst>
      <p:ext uri="{BB962C8B-B14F-4D97-AF65-F5344CB8AC3E}">
        <p14:creationId xmlns:p14="http://schemas.microsoft.com/office/powerpoint/2010/main" val="38406075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SERA method comprises the following five tasks:</a:t>
            </a:r>
          </a:p>
          <a:p>
            <a:pPr marL="228600" indent="-228600">
              <a:buFont typeface="+mj-lt"/>
              <a:buAutoNum type="arabicPeriod"/>
            </a:pPr>
            <a:r>
              <a:rPr lang="en-US" sz="1000" i="1" kern="1200" dirty="0" smtClean="0">
                <a:solidFill>
                  <a:schemeClr val="tx1"/>
                </a:solidFill>
                <a:effectLst/>
                <a:latin typeface="Arial" charset="0"/>
                <a:ea typeface="ＭＳ Ｐゴシック" pitchFamily="1" charset="-128"/>
                <a:cs typeface="ＭＳ Ｐゴシック"/>
              </a:rPr>
              <a:t>Establish operational context</a:t>
            </a:r>
            <a:r>
              <a:rPr lang="en-US" sz="1000" kern="1200" dirty="0" smtClean="0">
                <a:solidFill>
                  <a:schemeClr val="tx1"/>
                </a:solidFill>
                <a:effectLst/>
                <a:latin typeface="Arial" charset="0"/>
                <a:ea typeface="ＭＳ Ｐゴシック" pitchFamily="1" charset="-128"/>
                <a:cs typeface="ＭＳ Ｐゴシック"/>
              </a:rPr>
              <a:t>—The target of the assessment (e.g., the software application or system that is being assessed) is determined initially. Next, the operational environment for the target of the assessment is characterized to establish baseline operational performance. Cybersecurity risks are analyzed in relation to this baseline. </a:t>
            </a:r>
          </a:p>
          <a:p>
            <a:pPr marL="228600" indent="-228600">
              <a:buFont typeface="+mj-lt"/>
              <a:buAutoNum type="arabicPeriod"/>
            </a:pPr>
            <a:r>
              <a:rPr lang="en-US" sz="1000" i="1" kern="1200" dirty="0" smtClean="0">
                <a:solidFill>
                  <a:schemeClr val="tx1"/>
                </a:solidFill>
                <a:effectLst/>
                <a:latin typeface="Arial" charset="0"/>
                <a:ea typeface="ＭＳ Ｐゴシック" pitchFamily="1" charset="-128"/>
                <a:cs typeface="ＭＳ Ｐゴシック"/>
              </a:rPr>
              <a:t>Identify risk</a:t>
            </a:r>
            <a:r>
              <a:rPr lang="en-US" sz="1000" kern="1200" dirty="0" smtClean="0">
                <a:solidFill>
                  <a:schemeClr val="tx1"/>
                </a:solidFill>
                <a:effectLst/>
                <a:latin typeface="Arial" charset="0"/>
                <a:ea typeface="ＭＳ Ｐゴシック" pitchFamily="1" charset="-128"/>
                <a:cs typeface="ＭＳ Ｐゴシック"/>
              </a:rPr>
              <a:t>—Cybersecurity concerns are transformed into distinct, tangible risk scenarios that can be described and measured. The following elements are documented for each cybersecurity risk: risk statement,</a:t>
            </a:r>
            <a:r>
              <a:rPr lang="en-US" sz="1000" kern="1200" baseline="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threat,</a:t>
            </a:r>
            <a:r>
              <a:rPr lang="en-US" sz="1000" kern="1200" baseline="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consequence,</a:t>
            </a:r>
            <a:r>
              <a:rPr lang="en-US" sz="1000" kern="1200" baseline="0" dirty="0" smtClean="0">
                <a:solidFill>
                  <a:schemeClr val="tx1"/>
                </a:solidFill>
                <a:effectLst/>
                <a:latin typeface="Arial" charset="0"/>
                <a:ea typeface="ＭＳ Ｐゴシック" pitchFamily="1" charset="-128"/>
                <a:cs typeface="ＭＳ Ｐゴシック"/>
              </a:rPr>
              <a:t> and </a:t>
            </a:r>
            <a:r>
              <a:rPr lang="en-US" sz="1000" kern="1200" dirty="0" smtClean="0">
                <a:solidFill>
                  <a:schemeClr val="tx1"/>
                </a:solidFill>
                <a:effectLst/>
                <a:latin typeface="Arial" charset="0"/>
                <a:ea typeface="ＭＳ Ｐゴシック" pitchFamily="1" charset="-128"/>
                <a:cs typeface="ＭＳ Ｐゴシック"/>
              </a:rPr>
              <a:t>enablers.</a:t>
            </a:r>
          </a:p>
          <a:p>
            <a:pPr marL="228600" indent="-228600">
              <a:buFont typeface="+mj-lt"/>
              <a:buAutoNum type="arabicPeriod"/>
            </a:pPr>
            <a:r>
              <a:rPr lang="en-US" sz="1000" i="1" kern="1200" dirty="0" smtClean="0">
                <a:solidFill>
                  <a:schemeClr val="tx1"/>
                </a:solidFill>
                <a:effectLst/>
                <a:latin typeface="Arial" charset="0"/>
                <a:ea typeface="ＭＳ Ｐゴシック" pitchFamily="1" charset="-128"/>
                <a:cs typeface="ＭＳ Ｐゴシック"/>
              </a:rPr>
              <a:t>Analyze risk</a:t>
            </a:r>
            <a:r>
              <a:rPr lang="en-US" sz="1000" kern="1200" dirty="0" smtClean="0">
                <a:solidFill>
                  <a:schemeClr val="tx1"/>
                </a:solidFill>
                <a:effectLst/>
                <a:latin typeface="Arial" charset="0"/>
                <a:ea typeface="ＭＳ Ｐゴシック" pitchFamily="1" charset="-128"/>
                <a:cs typeface="ＭＳ Ｐゴシック"/>
              </a:rPr>
              <a:t>—Each risk is evaluated in relation to predefined criteria to determine its probability, impact,</a:t>
            </a:r>
            <a:r>
              <a:rPr lang="en-US" sz="1000" kern="1200" baseline="0" dirty="0" smtClean="0">
                <a:solidFill>
                  <a:schemeClr val="tx1"/>
                </a:solidFill>
                <a:effectLst/>
                <a:latin typeface="Arial" charset="0"/>
                <a:ea typeface="ＭＳ Ｐゴシック" pitchFamily="1" charset="-128"/>
                <a:cs typeface="ＭＳ Ｐゴシック"/>
              </a:rPr>
              <a:t> and </a:t>
            </a:r>
            <a:r>
              <a:rPr lang="en-US" sz="1000" kern="1200" dirty="0" smtClean="0">
                <a:solidFill>
                  <a:schemeClr val="tx1"/>
                </a:solidFill>
                <a:effectLst/>
                <a:latin typeface="Arial" charset="0"/>
                <a:ea typeface="ＭＳ Ｐゴシック" pitchFamily="1" charset="-128"/>
                <a:cs typeface="ＭＳ Ｐゴシック"/>
              </a:rPr>
              <a:t>risk exposure.</a:t>
            </a:r>
          </a:p>
          <a:p>
            <a:pPr marL="228600" indent="-228600">
              <a:buFont typeface="+mj-lt"/>
              <a:buAutoNum type="arabicPeriod"/>
            </a:pPr>
            <a:r>
              <a:rPr lang="en-US" sz="1000" i="1" kern="1200" dirty="0" smtClean="0">
                <a:solidFill>
                  <a:schemeClr val="tx1"/>
                </a:solidFill>
                <a:effectLst/>
                <a:latin typeface="Arial" charset="0"/>
                <a:ea typeface="ＭＳ Ｐゴシック" pitchFamily="1" charset="-128"/>
                <a:cs typeface="ＭＳ Ｐゴシック"/>
              </a:rPr>
              <a:t>Determine control approach</a:t>
            </a:r>
            <a:r>
              <a:rPr lang="en-US" sz="1000" kern="1200" dirty="0" smtClean="0">
                <a:solidFill>
                  <a:schemeClr val="tx1"/>
                </a:solidFill>
                <a:effectLst/>
                <a:latin typeface="Arial" charset="0"/>
                <a:ea typeface="ＭＳ Ｐゴシック" pitchFamily="1" charset="-128"/>
                <a:cs typeface="ＭＳ Ｐゴシック"/>
              </a:rPr>
              <a:t>—A strategy for controlling each risk is determined and documented based on predefined criteria and current constraints (e.g., resources and funding available for control activities). Control approaches for cybersecurity risks include accept, transfer, avoid,</a:t>
            </a:r>
            <a:r>
              <a:rPr lang="en-US" sz="1000" kern="1200" baseline="0" dirty="0" smtClean="0">
                <a:solidFill>
                  <a:schemeClr val="tx1"/>
                </a:solidFill>
                <a:effectLst/>
                <a:latin typeface="Arial" charset="0"/>
                <a:ea typeface="ＭＳ Ｐゴシック" pitchFamily="1" charset="-128"/>
                <a:cs typeface="ＭＳ Ｐゴシック"/>
              </a:rPr>
              <a:t> and mitigate.</a:t>
            </a:r>
            <a:endParaRPr lang="en-US" sz="1000" kern="1200" dirty="0" smtClean="0">
              <a:solidFill>
                <a:schemeClr val="tx1"/>
              </a:solidFill>
              <a:effectLst/>
              <a:latin typeface="Arial" charset="0"/>
              <a:ea typeface="ＭＳ Ｐゴシック" pitchFamily="1" charset="-128"/>
              <a:cs typeface="ＭＳ Ｐゴシック"/>
            </a:endParaRPr>
          </a:p>
          <a:p>
            <a:pPr marL="228600" indent="-228600">
              <a:buFont typeface="+mj-lt"/>
              <a:buAutoNum type="arabicPeriod"/>
            </a:pPr>
            <a:r>
              <a:rPr lang="en-US" sz="1000" i="1" kern="1200" dirty="0" smtClean="0">
                <a:solidFill>
                  <a:schemeClr val="tx1"/>
                </a:solidFill>
                <a:effectLst/>
                <a:latin typeface="Arial" charset="0"/>
                <a:ea typeface="ＭＳ Ｐゴシック" pitchFamily="1" charset="-128"/>
                <a:cs typeface="ＭＳ Ｐゴシック"/>
              </a:rPr>
              <a:t>Develop control plan</a:t>
            </a:r>
            <a:r>
              <a:rPr lang="en-US" sz="1000" kern="1200" dirty="0" smtClean="0">
                <a:solidFill>
                  <a:schemeClr val="tx1"/>
                </a:solidFill>
                <a:effectLst/>
                <a:latin typeface="Arial" charset="0"/>
                <a:ea typeface="ＭＳ Ｐゴシック" pitchFamily="1" charset="-128"/>
                <a:cs typeface="ＭＳ Ｐゴシック"/>
              </a:rPr>
              <a:t>—A control plan is defined and documented for all cybersecurity risks that are not accepted (i.e., risks that will be mitigated, transferred, or accepted). Risk mitigation plans typically include actions from the following categories: (1) monitor and respond,</a:t>
            </a:r>
            <a:r>
              <a:rPr lang="en-US" sz="1000" kern="1200" baseline="0" dirty="0" smtClean="0">
                <a:solidFill>
                  <a:schemeClr val="tx1"/>
                </a:solidFill>
                <a:effectLst/>
                <a:latin typeface="Arial" charset="0"/>
                <a:ea typeface="ＭＳ Ｐゴシック" pitchFamily="1" charset="-128"/>
                <a:cs typeface="ＭＳ Ｐゴシック"/>
              </a:rPr>
              <a:t> (2) </a:t>
            </a:r>
            <a:r>
              <a:rPr lang="en-US" sz="1000" kern="1200" dirty="0" smtClean="0">
                <a:solidFill>
                  <a:schemeClr val="tx1"/>
                </a:solidFill>
                <a:effectLst/>
                <a:latin typeface="Arial" charset="0"/>
                <a:ea typeface="ＭＳ Ｐゴシック" pitchFamily="1" charset="-128"/>
                <a:cs typeface="ＭＳ Ｐゴシック"/>
              </a:rPr>
              <a:t>protect, and (3) recover.</a:t>
            </a:r>
          </a:p>
          <a:p>
            <a:pPr marL="0" indent="0">
              <a:buFont typeface="+mj-lt"/>
              <a:buNone/>
            </a:pPr>
            <a:endParaRPr lang="en-US" sz="1000" kern="1200" dirty="0" smtClean="0">
              <a:solidFill>
                <a:schemeClr val="tx1"/>
              </a:solidFill>
              <a:effectLst/>
              <a:latin typeface="Arial" charset="0"/>
              <a:ea typeface="ＭＳ Ｐゴシック" pitchFamily="1" charset="-128"/>
            </a:endParaRPr>
          </a:p>
          <a:p>
            <a:pPr marL="0" indent="0">
              <a:buFont typeface="+mj-lt"/>
              <a:buNone/>
            </a:pPr>
            <a:endParaRPr lang="en-US" dirty="0"/>
          </a:p>
        </p:txBody>
      </p:sp>
    </p:spTree>
    <p:extLst>
      <p:ext uri="{BB962C8B-B14F-4D97-AF65-F5344CB8AC3E}">
        <p14:creationId xmlns:p14="http://schemas.microsoft.com/office/powerpoint/2010/main" val="37998162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Task 1 comprises two su</a:t>
            </a:r>
            <a:r>
              <a:rPr lang="en-US" dirty="0" smtClean="0"/>
              <a:t>b-tasks:</a:t>
            </a:r>
          </a:p>
          <a:p>
            <a:pPr marL="50800" indent="-171450">
              <a:buFont typeface="Arial" panose="020B0604020202020204" pitchFamily="34" charset="0"/>
              <a:buChar char="•"/>
            </a:pPr>
            <a:r>
              <a:rPr lang="en-US" dirty="0"/>
              <a:t>Set scope of risk analysis</a:t>
            </a:r>
            <a:r>
              <a:rPr lang="en-US" dirty="0" smtClean="0"/>
              <a:t>. (Sub-Task 1.1)</a:t>
            </a:r>
            <a:endParaRPr lang="en-US" dirty="0"/>
          </a:p>
          <a:p>
            <a:pPr marL="50800" indent="-171450">
              <a:buFont typeface="Arial" panose="020B0604020202020204" pitchFamily="34" charset="0"/>
              <a:buChar char="•"/>
            </a:pPr>
            <a:r>
              <a:rPr lang="en-US" dirty="0"/>
              <a:t>Define workflow/mission thread</a:t>
            </a:r>
            <a:r>
              <a:rPr lang="en-US" dirty="0" smtClean="0"/>
              <a:t>. </a:t>
            </a:r>
            <a:r>
              <a:rPr lang="en-US" dirty="0"/>
              <a:t>(Sub-Task </a:t>
            </a:r>
            <a:r>
              <a:rPr lang="en-US" dirty="0" smtClean="0"/>
              <a:t>1.2)</a:t>
            </a:r>
            <a:endParaRPr lang="en-US" dirty="0"/>
          </a:p>
          <a:p>
            <a:r>
              <a:rPr lang="en-US" sz="1000" kern="1200" dirty="0" smtClean="0">
                <a:solidFill>
                  <a:schemeClr val="tx1"/>
                </a:solidFill>
                <a:effectLst/>
                <a:latin typeface="Arial" charset="0"/>
                <a:ea typeface="ＭＳ Ｐゴシック" pitchFamily="1" charset="-128"/>
                <a:cs typeface="ＭＳ Ｐゴシック"/>
              </a:rPr>
              <a:t>In  Sub-Task 1.1</a:t>
            </a:r>
            <a:r>
              <a:rPr lang="en-US" dirty="0"/>
              <a:t>, the target of the </a:t>
            </a:r>
            <a:r>
              <a:rPr lang="en-US" dirty="0" smtClean="0"/>
              <a:t>analysis is determined. The </a:t>
            </a:r>
            <a:r>
              <a:rPr lang="en-US" dirty="0"/>
              <a:t>target is typically the software application or system that is the focus of the SERA method. </a:t>
            </a:r>
            <a:r>
              <a:rPr lang="en-US" dirty="0" smtClean="0"/>
              <a:t> This task helps to set the scope of the resulting risks analysis. In  </a:t>
            </a:r>
            <a:r>
              <a:rPr lang="en-US" dirty="0"/>
              <a:t>Sub-Task </a:t>
            </a:r>
            <a:r>
              <a:rPr lang="en-US" dirty="0" smtClean="0"/>
              <a:t>1.2, the operational workflow (or mission thread) for the target is established </a:t>
            </a:r>
            <a:r>
              <a:rPr lang="en-US" dirty="0"/>
              <a:t>(or is projected to support operations if the target is not yet deployed).</a:t>
            </a:r>
          </a:p>
          <a:p>
            <a:r>
              <a:rPr lang="en-US" sz="1000" kern="1200" dirty="0" smtClean="0">
                <a:solidFill>
                  <a:schemeClr val="tx1"/>
                </a:solidFill>
                <a:effectLst/>
                <a:latin typeface="Arial" charset="0"/>
                <a:ea typeface="ＭＳ Ｐゴシック" pitchFamily="1" charset="-128"/>
                <a:cs typeface="ＭＳ Ｐゴシック"/>
              </a:rPr>
              <a:t>Each </a:t>
            </a:r>
            <a:r>
              <a:rPr lang="en-US" sz="1000" kern="1200" dirty="0" smtClean="0">
                <a:solidFill>
                  <a:schemeClr val="tx1"/>
                </a:solidFill>
                <a:effectLst/>
                <a:latin typeface="Arial" charset="0"/>
                <a:ea typeface="ＭＳ Ｐゴシック" pitchFamily="1" charset="-128"/>
                <a:cs typeface="ＭＳ Ｐゴシック"/>
              </a:rPr>
              <a:t>software application or system typically supports multiple operational workflows or mission threads during operations. The goal is to (1) select which operational workflow or mission thread </a:t>
            </a:r>
            <a:r>
              <a:rPr lang="en-US" sz="1000" kern="1200" dirty="0" smtClean="0">
                <a:solidFill>
                  <a:schemeClr val="tx1"/>
                </a:solidFill>
                <a:effectLst/>
                <a:latin typeface="Arial" charset="0"/>
                <a:ea typeface="ＭＳ Ｐゴシック" pitchFamily="1" charset="-128"/>
                <a:cs typeface="ＭＳ Ｐゴシック"/>
              </a:rPr>
              <a:t>will be included in </a:t>
            </a:r>
            <a:r>
              <a:rPr lang="en-US" sz="1000" kern="1200" dirty="0" smtClean="0">
                <a:solidFill>
                  <a:schemeClr val="tx1"/>
                </a:solidFill>
                <a:effectLst/>
                <a:latin typeface="Arial" charset="0"/>
                <a:ea typeface="ＭＳ Ｐゴシック" pitchFamily="1" charset="-128"/>
                <a:cs typeface="ＭＳ Ｐゴシック"/>
              </a:rPr>
              <a:t>the analysis and (2) document how the target of the analysis supports the selected workflow or mission thread. This establishes a baseline of operational performance for the target. The </a:t>
            </a:r>
            <a:r>
              <a:rPr lang="en-US" sz="1000" kern="1200" dirty="0" smtClean="0">
                <a:solidFill>
                  <a:schemeClr val="tx1"/>
                </a:solidFill>
                <a:effectLst/>
                <a:latin typeface="Arial" charset="0"/>
                <a:ea typeface="ＭＳ Ｐゴシック" pitchFamily="1" charset="-128"/>
                <a:cs typeface="ＭＳ Ｐゴシック"/>
              </a:rPr>
              <a:t>target is then analyzed </a:t>
            </a:r>
            <a:r>
              <a:rPr lang="en-US" sz="1000" kern="1200" dirty="0" smtClean="0">
                <a:solidFill>
                  <a:schemeClr val="tx1"/>
                </a:solidFill>
                <a:effectLst/>
                <a:latin typeface="Arial" charset="0"/>
                <a:ea typeface="ＭＳ Ｐゴシック" pitchFamily="1" charset="-128"/>
                <a:cs typeface="ＭＳ Ｐゴシック"/>
              </a:rPr>
              <a:t>cybersecurity risks in relation to this baseline</a:t>
            </a:r>
            <a:r>
              <a:rPr lang="en-US" sz="1000" kern="1200" dirty="0" smtClean="0">
                <a:solidFill>
                  <a:schemeClr val="tx1"/>
                </a:solidFill>
                <a:effectLst/>
                <a:latin typeface="Arial" charset="0"/>
                <a:ea typeface="ＭＳ Ｐゴシック" pitchFamily="1" charset="-128"/>
                <a:cs typeface="ＭＳ Ｐゴシック"/>
              </a:rPr>
              <a:t>.</a:t>
            </a:r>
          </a:p>
          <a:p>
            <a:endParaRPr lang="en-US" sz="1000" kern="1200" dirty="0" smtClean="0">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26935214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This slide highlights the key questions answered when performing Sub-Task 1.1. </a:t>
            </a:r>
          </a:p>
          <a:p>
            <a:r>
              <a:rPr lang="en-US" dirty="0" smtClean="0"/>
              <a:t>The goals of this  sub-task are(1) to establish which systems is the focus of the security-risk analysis and (2) i</a:t>
            </a:r>
            <a:r>
              <a:rPr lang="en-US" sz="1000" kern="1200" dirty="0" smtClean="0">
                <a:solidFill>
                  <a:schemeClr val="tx1"/>
                </a:solidFill>
                <a:effectLst/>
                <a:latin typeface="Arial" charset="0"/>
                <a:ea typeface="ＭＳ Ｐゴシック" pitchFamily="1" charset="-128"/>
                <a:cs typeface="ＭＳ Ｐゴシック"/>
              </a:rPr>
              <a:t>dentify the workflow/mission </a:t>
            </a:r>
            <a:r>
              <a:rPr lang="en-US" sz="1000" kern="1200" dirty="0" smtClean="0">
                <a:solidFill>
                  <a:schemeClr val="tx1"/>
                </a:solidFill>
                <a:effectLst/>
                <a:latin typeface="Arial" charset="0"/>
                <a:ea typeface="ＭＳ Ｐゴシック" pitchFamily="1" charset="-128"/>
                <a:cs typeface="ＭＳ Ｐゴシック"/>
              </a:rPr>
              <a:t>thread that will provide the operational context for the </a:t>
            </a:r>
            <a:r>
              <a:rPr lang="en-US" sz="1000" kern="1200" dirty="0" smtClean="0">
                <a:solidFill>
                  <a:schemeClr val="tx1"/>
                </a:solidFill>
                <a:effectLst/>
                <a:latin typeface="Arial" charset="0"/>
                <a:ea typeface="ＭＳ Ｐゴシック" pitchFamily="1" charset="-128"/>
                <a:cs typeface="ＭＳ Ｐゴシック"/>
              </a:rPr>
              <a:t>analysis</a:t>
            </a:r>
            <a:r>
              <a:rPr lang="en-US" dirty="0" smtClean="0"/>
              <a:t>. </a:t>
            </a:r>
            <a:endParaRPr lang="en-US" sz="1000" kern="1200" dirty="0" smtClean="0">
              <a:solidFill>
                <a:schemeClr val="tx1"/>
              </a:solidFill>
              <a:effectLst/>
              <a:latin typeface="Arial" charset="0"/>
              <a:ea typeface="ＭＳ Ｐゴシック" pitchFamily="1" charset="-128"/>
              <a:cs typeface="ＭＳ Ｐゴシック"/>
            </a:endParaRPr>
          </a:p>
          <a:p>
            <a:endParaRPr lang="en-US" sz="1000" b="1" i="1" kern="1200" dirty="0" smtClean="0">
              <a:solidFill>
                <a:schemeClr val="tx1"/>
              </a:solidFill>
              <a:effectLst/>
              <a:latin typeface="Arial" charset="0"/>
              <a:ea typeface="ＭＳ Ｐゴシック" pitchFamily="1" charset="-128"/>
              <a:cs typeface="ＭＳ Ｐゴシック"/>
            </a:endParaRPr>
          </a:p>
        </p:txBody>
      </p:sp>
    </p:spTree>
    <p:extLst>
      <p:ext uri="{BB962C8B-B14F-4D97-AF65-F5344CB8AC3E}">
        <p14:creationId xmlns:p14="http://schemas.microsoft.com/office/powerpoint/2010/main" val="26231285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questions answered when performing Sub-Task </a:t>
            </a:r>
            <a:r>
              <a:rPr lang="en-US" dirty="0" smtClean="0"/>
              <a:t>1.2. </a:t>
            </a:r>
            <a:endParaRPr lang="en-US" dirty="0"/>
          </a:p>
          <a:p>
            <a:r>
              <a:rPr lang="en-US" dirty="0" smtClean="0"/>
              <a:t>The goal </a:t>
            </a:r>
            <a:r>
              <a:rPr lang="en-US" dirty="0"/>
              <a:t>of this  sub-task </a:t>
            </a:r>
            <a:r>
              <a:rPr lang="en-US" dirty="0" smtClean="0"/>
              <a:t>is to document the steps that must be completed when performing the selected workflow/mission thread. </a:t>
            </a:r>
          </a:p>
          <a:p>
            <a:r>
              <a:rPr lang="en-US" sz="1000" kern="1200" dirty="0" smtClean="0">
                <a:solidFill>
                  <a:schemeClr val="tx1"/>
                </a:solidFill>
                <a:effectLst/>
                <a:latin typeface="Arial" charset="0"/>
                <a:ea typeface="ＭＳ Ｐゴシック" pitchFamily="1" charset="-128"/>
                <a:cs typeface="ＭＳ Ｐゴシック"/>
              </a:rPr>
              <a:t>The </a:t>
            </a:r>
            <a:r>
              <a:rPr lang="en-US" sz="1000" kern="1200" dirty="0" smtClean="0">
                <a:solidFill>
                  <a:schemeClr val="tx1"/>
                </a:solidFill>
                <a:effectLst/>
                <a:latin typeface="Arial" charset="0"/>
                <a:ea typeface="ＭＳ Ｐゴシック" pitchFamily="1" charset="-128"/>
                <a:cs typeface="ＭＳ Ｐゴシック"/>
              </a:rPr>
              <a:t>mission and objective(s) of a </a:t>
            </a:r>
            <a:r>
              <a:rPr lang="en-US" sz="1000" kern="1200" dirty="0" smtClean="0">
                <a:solidFill>
                  <a:schemeClr val="tx1"/>
                </a:solidFill>
                <a:effectLst/>
                <a:latin typeface="Arial" charset="0"/>
                <a:ea typeface="ＭＳ Ｐゴシック" pitchFamily="1" charset="-128"/>
                <a:cs typeface="ＭＳ Ｐゴシック"/>
              </a:rPr>
              <a:t>workflow/mission </a:t>
            </a:r>
            <a:r>
              <a:rPr lang="en-US" sz="1000" kern="1200" dirty="0" smtClean="0">
                <a:solidFill>
                  <a:schemeClr val="tx1"/>
                </a:solidFill>
                <a:effectLst/>
                <a:latin typeface="Arial" charset="0"/>
                <a:ea typeface="ＭＳ Ｐゴシック" pitchFamily="1" charset="-128"/>
                <a:cs typeface="ＭＳ Ｐゴシック"/>
              </a:rPr>
              <a:t>thread are used to define </a:t>
            </a:r>
            <a:r>
              <a:rPr lang="en-US" dirty="0" smtClean="0"/>
              <a:t>the overarching “picture of success” for the </a:t>
            </a:r>
            <a:r>
              <a:rPr lang="en-US" dirty="0"/>
              <a:t>workflow/mission </a:t>
            </a:r>
            <a:r>
              <a:rPr lang="en-US" dirty="0" smtClean="0"/>
              <a:t>thread. </a:t>
            </a:r>
            <a:r>
              <a:rPr lang="en-US" sz="1000" kern="1200" dirty="0" smtClean="0">
                <a:solidFill>
                  <a:schemeClr val="tx1"/>
                </a:solidFill>
                <a:effectLst/>
                <a:latin typeface="Arial" charset="0"/>
                <a:ea typeface="ＭＳ Ｐゴシック" pitchFamily="1" charset="-128"/>
                <a:cs typeface="ＭＳ Ｐゴシック"/>
              </a:rPr>
              <a:t>Here</a:t>
            </a:r>
            <a:r>
              <a:rPr lang="en-US" sz="1000" kern="1200" dirty="0" smtClean="0">
                <a:solidFill>
                  <a:schemeClr val="tx1"/>
                </a:solidFill>
                <a:effectLst/>
                <a:latin typeface="Arial" charset="0"/>
                <a:ea typeface="ＭＳ Ｐゴシック" pitchFamily="1" charset="-128"/>
                <a:cs typeface="ＭＳ Ｐゴシック"/>
              </a:rPr>
              <a:t>, </a:t>
            </a:r>
            <a:r>
              <a:rPr lang="en-US" sz="1000" i="1" kern="1200" dirty="0" smtClean="0">
                <a:solidFill>
                  <a:schemeClr val="tx1"/>
                </a:solidFill>
                <a:effectLst/>
                <a:latin typeface="Arial" charset="0"/>
                <a:ea typeface="ＭＳ Ｐゴシック" pitchFamily="1" charset="-128"/>
                <a:cs typeface="ＭＳ Ｐゴシック"/>
              </a:rPr>
              <a:t>mission</a:t>
            </a:r>
            <a:r>
              <a:rPr lang="en-US" sz="1000" kern="1200" dirty="0" smtClean="0">
                <a:solidFill>
                  <a:schemeClr val="tx1"/>
                </a:solidFill>
                <a:effectLst/>
                <a:latin typeface="Arial" charset="0"/>
                <a:ea typeface="ＭＳ Ｐゴシック" pitchFamily="1" charset="-128"/>
                <a:cs typeface="ＭＳ Ｐゴシック"/>
              </a:rPr>
              <a:t> is defined as the fundamental purpose of the </a:t>
            </a:r>
            <a:r>
              <a:rPr lang="en-US" dirty="0"/>
              <a:t>workflow/mission thread that </a:t>
            </a:r>
            <a:r>
              <a:rPr lang="en-US" sz="1000" kern="1200" dirty="0" smtClean="0">
                <a:solidFill>
                  <a:schemeClr val="tx1"/>
                </a:solidFill>
                <a:effectLst/>
                <a:latin typeface="Arial" charset="0"/>
                <a:ea typeface="ＭＳ Ｐゴシック" pitchFamily="1" charset="-128"/>
                <a:cs typeface="ＭＳ Ｐゴシック"/>
              </a:rPr>
              <a:t>is being </a:t>
            </a:r>
            <a:r>
              <a:rPr lang="en-US" sz="1000" kern="1200" dirty="0" smtClean="0">
                <a:solidFill>
                  <a:schemeClr val="tx1"/>
                </a:solidFill>
                <a:effectLst/>
                <a:latin typeface="Arial" charset="0"/>
                <a:ea typeface="ＭＳ Ｐゴシック" pitchFamily="1" charset="-128"/>
                <a:cs typeface="ＭＳ Ｐゴシック"/>
              </a:rPr>
              <a:t>analyzed. </a:t>
            </a:r>
            <a:r>
              <a:rPr lang="en-US" sz="1000" kern="1200" dirty="0" smtClean="0">
                <a:solidFill>
                  <a:schemeClr val="tx1"/>
                </a:solidFill>
                <a:effectLst/>
                <a:latin typeface="Arial" charset="0"/>
                <a:ea typeface="ＭＳ Ｐゴシック" pitchFamily="1" charset="-128"/>
                <a:cs typeface="ＭＳ Ｐゴシック"/>
              </a:rPr>
              <a:t>An </a:t>
            </a:r>
            <a:r>
              <a:rPr lang="en-US" sz="1000" i="1" kern="1200" dirty="0" smtClean="0">
                <a:solidFill>
                  <a:schemeClr val="tx1"/>
                </a:solidFill>
                <a:effectLst/>
                <a:latin typeface="Arial" charset="0"/>
                <a:ea typeface="ＭＳ Ｐゴシック" pitchFamily="1" charset="-128"/>
                <a:cs typeface="ＭＳ Ｐゴシック"/>
              </a:rPr>
              <a:t>objective</a:t>
            </a:r>
            <a:r>
              <a:rPr lang="en-US" sz="1000" kern="1200" dirty="0" smtClean="0">
                <a:solidFill>
                  <a:schemeClr val="tx1"/>
                </a:solidFill>
                <a:effectLst/>
                <a:latin typeface="Arial" charset="0"/>
                <a:ea typeface="ＭＳ Ｐゴシック" pitchFamily="1" charset="-128"/>
                <a:cs typeface="ＭＳ Ｐゴシック"/>
              </a:rPr>
              <a:t> is defined as a tangible outcome or result that must be achieved when pursuing a mission.</a:t>
            </a:r>
          </a:p>
          <a:p>
            <a:r>
              <a:rPr lang="en-US" sz="1000" kern="1200" dirty="0" smtClean="0">
                <a:solidFill>
                  <a:schemeClr val="tx1"/>
                </a:solidFill>
                <a:effectLst/>
                <a:latin typeface="Arial" charset="0"/>
                <a:ea typeface="ＭＳ Ｐゴシック" pitchFamily="1" charset="-128"/>
                <a:cs typeface="ＭＳ Ｐゴシック"/>
              </a:rPr>
              <a:t>At </a:t>
            </a:r>
            <a:r>
              <a:rPr lang="en-US" sz="1000" kern="1200" dirty="0" smtClean="0">
                <a:solidFill>
                  <a:schemeClr val="tx1"/>
                </a:solidFill>
                <a:effectLst/>
                <a:latin typeface="Arial" charset="0"/>
                <a:ea typeface="ＭＳ Ｐゴシック" pitchFamily="1" charset="-128"/>
                <a:cs typeface="ＭＳ Ｐゴシック"/>
              </a:rPr>
              <a:t>a minimum, </a:t>
            </a:r>
            <a:r>
              <a:rPr lang="en-US" sz="1000" kern="1200" dirty="0" smtClean="0">
                <a:solidFill>
                  <a:schemeClr val="tx1"/>
                </a:solidFill>
                <a:effectLst/>
                <a:latin typeface="Arial" charset="0"/>
                <a:ea typeface="ＭＳ Ｐゴシック" pitchFamily="1" charset="-128"/>
                <a:cs typeface="ＭＳ Ｐゴシック"/>
              </a:rPr>
              <a:t>the </a:t>
            </a:r>
            <a:r>
              <a:rPr lang="en-US" sz="1000" kern="1200" dirty="0" smtClean="0">
                <a:solidFill>
                  <a:schemeClr val="tx1"/>
                </a:solidFill>
                <a:effectLst/>
                <a:latin typeface="Arial" charset="0"/>
                <a:ea typeface="ＭＳ Ｐゴシック" pitchFamily="1" charset="-128"/>
                <a:cs typeface="ＭＳ Ｐゴシック"/>
              </a:rPr>
              <a:t>following performance parameters </a:t>
            </a:r>
            <a:r>
              <a:rPr lang="en-US" sz="1000" kern="1200" dirty="0" smtClean="0">
                <a:solidFill>
                  <a:schemeClr val="tx1"/>
                </a:solidFill>
                <a:effectLst/>
                <a:latin typeface="Arial" charset="0"/>
                <a:ea typeface="ＭＳ Ｐゴシック" pitchFamily="1" charset="-128"/>
                <a:cs typeface="ＭＳ Ｐゴシック"/>
              </a:rPr>
              <a:t>should be documented for </a:t>
            </a:r>
            <a:r>
              <a:rPr lang="en-US" sz="1000" kern="1200" dirty="0" smtClean="0">
                <a:solidFill>
                  <a:schemeClr val="tx1"/>
                </a:solidFill>
                <a:effectLst/>
                <a:latin typeface="Arial" charset="0"/>
                <a:ea typeface="ＭＳ Ｐゴシック" pitchFamily="1" charset="-128"/>
                <a:cs typeface="ＭＳ Ｐゴシック"/>
              </a:rPr>
              <a:t>the </a:t>
            </a:r>
            <a:r>
              <a:rPr lang="en-US" sz="1000" kern="1200" dirty="0" smtClean="0">
                <a:solidFill>
                  <a:schemeClr val="tx1"/>
                </a:solidFill>
                <a:effectLst/>
                <a:latin typeface="Arial" charset="0"/>
                <a:ea typeface="ＭＳ Ｐゴシック" pitchFamily="1" charset="-128"/>
                <a:cs typeface="ＭＳ Ｐゴシック"/>
              </a:rPr>
              <a:t>workflow/mission </a:t>
            </a:r>
            <a:r>
              <a:rPr lang="en-US" sz="1000" kern="1200" dirty="0" smtClean="0">
                <a:solidFill>
                  <a:schemeClr val="tx1"/>
                </a:solidFill>
                <a:effectLst/>
                <a:latin typeface="Arial" charset="0"/>
                <a:ea typeface="ＭＳ Ｐゴシック" pitchFamily="1" charset="-128"/>
                <a:cs typeface="ＭＳ Ｐゴシック"/>
              </a:rPr>
              <a:t>thread being analyzed:</a:t>
            </a:r>
          </a:p>
          <a:p>
            <a:pPr marL="17145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The sequence and timing of all steps needed to achieve the mission and objective(s), including relevant interrelationships and dependencies among the activities</a:t>
            </a:r>
          </a:p>
          <a:p>
            <a:pPr marL="17145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Roles and responsibilities for completing each step</a:t>
            </a:r>
          </a:p>
          <a:p>
            <a:pPr marL="171450" lvl="0" indent="-171450">
              <a:buFont typeface="Arial" panose="020B0604020202020204" pitchFamily="34" charset="0"/>
              <a:buChar char="•"/>
            </a:pPr>
            <a:r>
              <a:rPr lang="en-US" sz="1000" kern="1200" dirty="0" smtClean="0">
                <a:solidFill>
                  <a:schemeClr val="tx1"/>
                </a:solidFill>
                <a:effectLst/>
                <a:latin typeface="Arial" charset="0"/>
                <a:ea typeface="ＭＳ Ｐゴシック" pitchFamily="1" charset="-128"/>
                <a:cs typeface="ＭＳ Ｐゴシック"/>
              </a:rPr>
              <a:t>Technologies (e.g., systems, applications, software, hardware) supporting each step</a:t>
            </a:r>
          </a:p>
          <a:p>
            <a:r>
              <a:rPr lang="en-US" sz="1000" kern="1200" dirty="0" smtClean="0">
                <a:solidFill>
                  <a:schemeClr val="tx1"/>
                </a:solidFill>
                <a:effectLst/>
                <a:latin typeface="Arial" charset="0"/>
                <a:ea typeface="ＭＳ Ｐゴシック" pitchFamily="1" charset="-128"/>
                <a:cs typeface="ＭＳ Ｐゴシック"/>
              </a:rPr>
              <a:t>Two </a:t>
            </a:r>
            <a:r>
              <a:rPr lang="en-US" sz="1000" kern="1200" dirty="0" smtClean="0">
                <a:solidFill>
                  <a:schemeClr val="tx1"/>
                </a:solidFill>
                <a:effectLst/>
                <a:latin typeface="Arial" charset="0"/>
                <a:ea typeface="ＭＳ Ｐゴシック" pitchFamily="1" charset="-128"/>
                <a:cs typeface="ＭＳ Ｐゴシック"/>
              </a:rPr>
              <a:t>common ways </a:t>
            </a:r>
            <a:r>
              <a:rPr lang="en-US" sz="1000" kern="1200" dirty="0" smtClean="0">
                <a:solidFill>
                  <a:schemeClr val="tx1"/>
                </a:solidFill>
                <a:effectLst/>
                <a:latin typeface="Arial" charset="0"/>
                <a:ea typeface="ＭＳ Ｐゴシック" pitchFamily="1" charset="-128"/>
                <a:cs typeface="ＭＳ Ｐゴシック"/>
              </a:rPr>
              <a:t> for documenting a workflow/mission thread are diagramming techniques </a:t>
            </a:r>
            <a:r>
              <a:rPr lang="en-US" sz="1000" kern="1200" dirty="0" smtClean="0">
                <a:solidFill>
                  <a:schemeClr val="tx1"/>
                </a:solidFill>
                <a:effectLst/>
                <a:latin typeface="Arial" charset="0"/>
                <a:ea typeface="ＭＳ Ｐゴシック" pitchFamily="1" charset="-128"/>
                <a:cs typeface="ＭＳ Ｐゴシック"/>
              </a:rPr>
              <a:t>(e.g., process flow, swim-lane diagram) and </a:t>
            </a:r>
            <a:r>
              <a:rPr lang="en-US" sz="1000" kern="1200" dirty="0" smtClean="0">
                <a:solidFill>
                  <a:schemeClr val="tx1"/>
                </a:solidFill>
                <a:effectLst/>
                <a:latin typeface="Arial" charset="0"/>
                <a:ea typeface="ＭＳ Ｐゴシック" pitchFamily="1" charset="-128"/>
                <a:cs typeface="ＭＳ Ｐゴシック"/>
              </a:rPr>
              <a:t>spreadsheets. The workflow /mission </a:t>
            </a:r>
            <a:r>
              <a:rPr lang="en-US" sz="1000" kern="1200" dirty="0" smtClean="0">
                <a:solidFill>
                  <a:schemeClr val="tx1"/>
                </a:solidFill>
                <a:effectLst/>
                <a:latin typeface="Arial" charset="0"/>
                <a:ea typeface="ＭＳ Ｐゴシック" pitchFamily="1" charset="-128"/>
                <a:cs typeface="ＭＳ Ｐゴシック"/>
              </a:rPr>
              <a:t>thread </a:t>
            </a:r>
            <a:r>
              <a:rPr lang="en-US" sz="1000" kern="1200" dirty="0" smtClean="0">
                <a:solidFill>
                  <a:schemeClr val="tx1"/>
                </a:solidFill>
                <a:effectLst/>
                <a:latin typeface="Arial" charset="0"/>
                <a:ea typeface="ＭＳ Ｐゴシック" pitchFamily="1" charset="-128"/>
                <a:cs typeface="ＭＳ Ｐゴシック"/>
              </a:rPr>
              <a:t>should be documented using a format </a:t>
            </a:r>
            <a:r>
              <a:rPr lang="en-US" sz="1000" kern="1200" dirty="0" smtClean="0">
                <a:solidFill>
                  <a:schemeClr val="tx1"/>
                </a:solidFill>
                <a:effectLst/>
                <a:latin typeface="Arial" charset="0"/>
                <a:ea typeface="ＭＳ Ｐゴシック" pitchFamily="1" charset="-128"/>
                <a:cs typeface="ＭＳ Ｐゴシック"/>
              </a:rPr>
              <a:t>(e.g., diagram, spreadsheet) </a:t>
            </a:r>
            <a:r>
              <a:rPr lang="en-US" sz="1000" kern="1200" dirty="0" smtClean="0">
                <a:solidFill>
                  <a:schemeClr val="tx1"/>
                </a:solidFill>
                <a:effectLst/>
                <a:latin typeface="Arial" charset="0"/>
                <a:ea typeface="ＭＳ Ｐゴシック" pitchFamily="1" charset="-128"/>
                <a:cs typeface="ＭＳ Ｐゴシック"/>
              </a:rPr>
              <a:t>that is preferred by </a:t>
            </a:r>
            <a:r>
              <a:rPr lang="en-US" sz="1000" kern="1200" dirty="0" smtClean="0">
                <a:solidFill>
                  <a:schemeClr val="tx1"/>
                </a:solidFill>
                <a:effectLst/>
                <a:latin typeface="Arial" charset="0"/>
                <a:ea typeface="ＭＳ Ｐゴシック" pitchFamily="1" charset="-128"/>
                <a:cs typeface="ＭＳ Ｐゴシック"/>
              </a:rPr>
              <a:t>the stakeholders of the </a:t>
            </a:r>
            <a:r>
              <a:rPr lang="en-US" sz="1000" kern="1200" dirty="0" smtClean="0">
                <a:solidFill>
                  <a:schemeClr val="tx1"/>
                </a:solidFill>
                <a:effectLst/>
                <a:latin typeface="Arial" charset="0"/>
                <a:ea typeface="ＭＳ Ｐゴシック" pitchFamily="1" charset="-128"/>
                <a:cs typeface="ＭＳ Ｐゴシック"/>
              </a:rPr>
              <a:t>analysis. </a:t>
            </a:r>
            <a:endParaRPr lang="en-US" dirty="0"/>
          </a:p>
        </p:txBody>
      </p:sp>
    </p:spTree>
    <p:extLst>
      <p:ext uri="{BB962C8B-B14F-4D97-AF65-F5344CB8AC3E}">
        <p14:creationId xmlns:p14="http://schemas.microsoft.com/office/powerpoint/2010/main" val="14096801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The Wireless Emergency Alerts (WEA) service is a collaborative partnership that includes the cellular industry, Federal Communications Commission, Federal Emergency Management Agency (FEMA), and U.S. Department of Homeland Security (DHS) Science and Technology Directorate (S&amp;T). The WEA capability disseminates emergency alerts to users of capable mobile devices in an affected geographic area. However, like other cyber-enabled services, WEA is subject to cyber threats that may prevent its use or damage the credibility of the service it provides. Attackers may attempt to delay, destroy, or modify alerts, or even to insert false alerts, actions that may pose a significant risk to the public. </a:t>
            </a:r>
          </a:p>
          <a:p>
            <a:r>
              <a:rPr lang="en-US" dirty="0" smtClean="0"/>
              <a:t>WEA </a:t>
            </a:r>
            <a:r>
              <a:rPr lang="en-US" dirty="0" smtClean="0"/>
              <a:t>is a major component of the FEMA Integrated Public Alert and Warning System (IPAWS). It enables federal, state, territorial, tribal, and local government officials to send targeted text alerts to the public via commercial mobile service providers (CMSPs). Customers of participating wireless carriers with WEA-capable mobile devices will automatically receive alerts in the event of an emergency if they are located in or travel to the affected geographic area. </a:t>
            </a:r>
          </a:p>
          <a:p>
            <a:endParaRPr lang="en-US" sz="1000" kern="1200" dirty="0" smtClean="0">
              <a:solidFill>
                <a:schemeClr val="tx1"/>
              </a:solidFill>
              <a:effectLst/>
              <a:latin typeface="Arial" charset="0"/>
              <a:ea typeface="ＭＳ Ｐゴシック" pitchFamily="1" charset="-128"/>
              <a:cs typeface="ＭＳ Ｐゴシック"/>
            </a:endParaRPr>
          </a:p>
        </p:txBody>
      </p:sp>
    </p:spTree>
    <p:extLst>
      <p:ext uri="{BB962C8B-B14F-4D97-AF65-F5344CB8AC3E}">
        <p14:creationId xmlns:p14="http://schemas.microsoft.com/office/powerpoint/2010/main" val="1138637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visual representation </a:t>
            </a:r>
            <a:r>
              <a:rPr lang="en-US" dirty="0" smtClean="0"/>
              <a:t> (i.e., a swimlane diagram) of </a:t>
            </a:r>
            <a:r>
              <a:rPr lang="en-US" dirty="0"/>
              <a:t>the workflow/mission thread for the end-to-end WEA alerting pipeline. </a:t>
            </a:r>
          </a:p>
          <a:p>
            <a:r>
              <a:rPr lang="en-US" sz="1000" kern="1200" dirty="0" smtClean="0">
                <a:solidFill>
                  <a:schemeClr val="tx1"/>
                </a:solidFill>
                <a:effectLst/>
                <a:latin typeface="Arial" charset="0"/>
                <a:ea typeface="ＭＳ Ｐゴシック" pitchFamily="1" charset="-128"/>
                <a:cs typeface="ＭＳ Ｐゴシック"/>
              </a:rPr>
              <a:t>As </a:t>
            </a:r>
            <a:r>
              <a:rPr lang="en-US" sz="1000" kern="1200" dirty="0" smtClean="0">
                <a:solidFill>
                  <a:schemeClr val="tx1"/>
                </a:solidFill>
                <a:effectLst/>
                <a:latin typeface="Arial" charset="0"/>
                <a:ea typeface="ＭＳ Ｐゴシック" pitchFamily="1" charset="-128"/>
                <a:cs typeface="ＭＳ Ｐゴシック"/>
              </a:rPr>
              <a:t>shown in the figure, the end-to-end WEA alerting pipeline is a complex system of systems comprising four major elements. The </a:t>
            </a:r>
            <a:r>
              <a:rPr lang="en-US" sz="1000" i="1" kern="1200" dirty="0" smtClean="0">
                <a:solidFill>
                  <a:schemeClr val="tx1"/>
                </a:solidFill>
                <a:effectLst/>
                <a:latin typeface="Arial" charset="0"/>
                <a:ea typeface="ＭＳ Ｐゴシック" pitchFamily="1" charset="-128"/>
                <a:cs typeface="ＭＳ Ｐゴシック"/>
              </a:rPr>
              <a:t>alert originators</a:t>
            </a:r>
            <a:r>
              <a:rPr lang="en-US" sz="1000" kern="1200" dirty="0" smtClean="0">
                <a:solidFill>
                  <a:schemeClr val="tx1"/>
                </a:solidFill>
                <a:effectLst/>
                <a:latin typeface="Arial" charset="0"/>
                <a:ea typeface="ＭＳ Ｐゴシック" pitchFamily="1" charset="-128"/>
                <a:cs typeface="ＭＳ Ｐゴシック"/>
              </a:rPr>
              <a:t> element consists of the people, information, technology, and facilities that initiate and create an alert. The </a:t>
            </a:r>
            <a:r>
              <a:rPr lang="en-US" sz="1000" i="1" kern="1200" dirty="0" smtClean="0">
                <a:solidFill>
                  <a:schemeClr val="tx1"/>
                </a:solidFill>
                <a:effectLst/>
                <a:latin typeface="Arial" charset="0"/>
                <a:ea typeface="ＭＳ Ｐゴシック" pitchFamily="1" charset="-128"/>
                <a:cs typeface="ＭＳ Ｐゴシック"/>
              </a:rPr>
              <a:t>IPAWS-OPEN</a:t>
            </a:r>
            <a:r>
              <a:rPr lang="en-US" sz="1000" kern="1200" dirty="0" smtClean="0">
                <a:solidFill>
                  <a:schemeClr val="tx1"/>
                </a:solidFill>
                <a:effectLst/>
                <a:latin typeface="Arial" charset="0"/>
                <a:ea typeface="ＭＳ Ｐゴシック" pitchFamily="1" charset="-128"/>
                <a:cs typeface="ＭＳ Ｐゴシック"/>
              </a:rPr>
              <a:t> element receives, validates, authenticates, and routes various types of alerts to the appropriate disseminator, such as WEA, the Emergency Alert System (EAS), or the National Oceanic and Atmospheric Administration. For WEA, IPAWS-OPEN</a:t>
            </a:r>
            <a:r>
              <a:rPr lang="en-US" sz="1000" i="1" kern="120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and transmits WEA alerts to the commercial mobile service providers (CMSPs) element. The </a:t>
            </a:r>
            <a:r>
              <a:rPr lang="en-US" sz="1000" i="1" kern="1200" dirty="0" smtClean="0">
                <a:solidFill>
                  <a:schemeClr val="tx1"/>
                </a:solidFill>
                <a:effectLst/>
                <a:latin typeface="Arial" charset="0"/>
                <a:ea typeface="ＭＳ Ｐゴシック" pitchFamily="1" charset="-128"/>
                <a:cs typeface="ＭＳ Ｐゴシック"/>
              </a:rPr>
              <a:t>CMSPs</a:t>
            </a:r>
            <a:r>
              <a:rPr lang="en-US" sz="1000" kern="1200" dirty="0" smtClean="0">
                <a:solidFill>
                  <a:schemeClr val="tx1"/>
                </a:solidFill>
                <a:effectLst/>
                <a:latin typeface="Arial" charset="0"/>
                <a:ea typeface="ＭＳ Ｐゴシック" pitchFamily="1" charset="-128"/>
                <a:cs typeface="ＭＳ Ｐゴシック"/>
              </a:rPr>
              <a:t> element then broadcasts alerts to </a:t>
            </a:r>
            <a:r>
              <a:rPr lang="en-US" sz="1000" i="1" kern="1200" dirty="0" smtClean="0">
                <a:solidFill>
                  <a:schemeClr val="tx1"/>
                </a:solidFill>
                <a:effectLst/>
                <a:latin typeface="Arial" charset="0"/>
                <a:ea typeface="ＭＳ Ｐゴシック" pitchFamily="1" charset="-128"/>
                <a:cs typeface="ＭＳ Ｐゴシック"/>
              </a:rPr>
              <a:t>alert recipients</a:t>
            </a:r>
            <a:r>
              <a:rPr lang="en-US" sz="1000" kern="1200" dirty="0" smtClean="0">
                <a:solidFill>
                  <a:schemeClr val="tx1"/>
                </a:solidFill>
                <a:effectLst/>
                <a:latin typeface="Arial" charset="0"/>
                <a:ea typeface="ＭＳ Ｐゴシック" pitchFamily="1" charset="-128"/>
                <a:cs typeface="ＭＳ Ｐゴシック"/>
              </a:rPr>
              <a:t>, the WEA-capable mobile devices located in the targeted alert area. </a:t>
            </a:r>
            <a:endParaRPr lang="en-US" sz="1000" kern="1200" dirty="0" smtClean="0">
              <a:solidFill>
                <a:schemeClr val="tx1"/>
              </a:solidFill>
              <a:effectLst/>
              <a:latin typeface="Arial" charset="0"/>
              <a:ea typeface="ＭＳ Ｐゴシック" pitchFamily="1" charset="-128"/>
              <a:cs typeface="ＭＳ Ｐゴシック"/>
            </a:endParaRPr>
          </a:p>
          <a:p>
            <a:r>
              <a:rPr lang="en-US" sz="1000" i="1" kern="1200" dirty="0" smtClean="0">
                <a:solidFill>
                  <a:schemeClr val="tx1"/>
                </a:solidFill>
                <a:effectLst/>
                <a:latin typeface="Arial" charset="0"/>
                <a:ea typeface="ＭＳ Ｐゴシック" pitchFamily="1" charset="-128"/>
                <a:cs typeface="ＭＳ Ｐゴシック"/>
              </a:rPr>
              <a:t>Note</a:t>
            </a:r>
            <a:r>
              <a:rPr lang="en-US" sz="1000" kern="1200" dirty="0" smtClean="0">
                <a:solidFill>
                  <a:schemeClr val="tx1"/>
                </a:solidFill>
                <a:effectLst/>
                <a:latin typeface="Arial" charset="0"/>
                <a:ea typeface="ＭＳ Ｐゴシック" pitchFamily="1" charset="-128"/>
                <a:cs typeface="ＭＳ Ｐゴシック"/>
              </a:rPr>
              <a:t>: A system of systems is defined as a set or arrangement of interdependent systems that are related or connected (i.e., networked) to provide a given capability.</a:t>
            </a:r>
          </a:p>
          <a:p>
            <a:endParaRPr lang="en-US" dirty="0" smtClean="0"/>
          </a:p>
          <a:p>
            <a:endParaRPr lang="en-US" dirty="0"/>
          </a:p>
        </p:txBody>
      </p:sp>
    </p:spTree>
    <p:extLst>
      <p:ext uri="{BB962C8B-B14F-4D97-AF65-F5344CB8AC3E}">
        <p14:creationId xmlns:p14="http://schemas.microsoft.com/office/powerpoint/2010/main" val="36704862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kern="1200" dirty="0" smtClean="0">
                <a:solidFill>
                  <a:schemeClr val="tx1"/>
                </a:solidFill>
                <a:effectLst/>
                <a:latin typeface="Arial" charset="0"/>
                <a:ea typeface="ＭＳ Ｐゴシック" pitchFamily="1" charset="-128"/>
                <a:cs typeface="ＭＳ Ｐゴシック"/>
              </a:rPr>
              <a:t>This slide shows a spreadsheet or table representation of the workflow/mission thread for the Alert Originator potion of the end-to-end WEA pipeline. </a:t>
            </a:r>
          </a:p>
          <a:p>
            <a:r>
              <a:rPr lang="en-US" dirty="0" smtClean="0"/>
              <a:t>More specifically, this </a:t>
            </a:r>
            <a:r>
              <a:rPr lang="en-US" dirty="0" smtClean="0"/>
              <a:t>slide and the next highlight the main steps needed</a:t>
            </a:r>
            <a:r>
              <a:rPr lang="en-US" baseline="0" dirty="0" smtClean="0"/>
              <a:t> to enter an alert message into an </a:t>
            </a:r>
            <a:r>
              <a:rPr lang="en-US" sz="1000" kern="1200" spc="5" dirty="0" smtClean="0">
                <a:solidFill>
                  <a:schemeClr val="tx1"/>
                </a:solidFill>
                <a:effectLst/>
                <a:latin typeface="Arial" charset="0"/>
                <a:ea typeface="Arial"/>
                <a:cs typeface="ＭＳ Ｐゴシック"/>
              </a:rPr>
              <a:t>Alert Originating System (A</a:t>
            </a:r>
            <a:r>
              <a:rPr lang="en-US" sz="1000" kern="1200" dirty="0" smtClean="0">
                <a:solidFill>
                  <a:schemeClr val="tx1"/>
                </a:solidFill>
                <a:effectLst/>
                <a:latin typeface="Arial" charset="0"/>
                <a:ea typeface="Arial"/>
                <a:cs typeface="ＭＳ Ｐゴシック"/>
              </a:rPr>
              <a:t>OS)</a:t>
            </a:r>
            <a:r>
              <a:rPr lang="en-US" sz="1000" kern="1200" spc="-5" baseline="0" dirty="0" smtClean="0">
                <a:solidFill>
                  <a:schemeClr val="tx1"/>
                </a:solidFill>
                <a:effectLst/>
                <a:latin typeface="Arial" charset="0"/>
                <a:ea typeface="Arial"/>
                <a:cs typeface="ＭＳ Ｐゴシック"/>
              </a:rPr>
              <a:t>. </a:t>
            </a:r>
            <a:r>
              <a:rPr lang="en-US" sz="1000" kern="1200" spc="-5" baseline="0" dirty="0" smtClean="0">
                <a:solidFill>
                  <a:schemeClr val="tx1"/>
                </a:solidFill>
                <a:effectLst/>
                <a:latin typeface="Arial" charset="0"/>
                <a:ea typeface="Arial"/>
                <a:cs typeface="ＭＳ Ｐゴシック"/>
              </a:rPr>
              <a:t>In the steps highlighted on this slide, an operator enters an alert message into the AOS, and </a:t>
            </a:r>
            <a:r>
              <a:rPr lang="en-US" sz="1000" kern="1200" spc="-5" dirty="0" smtClean="0">
                <a:solidFill>
                  <a:schemeClr val="tx1"/>
                </a:solidFill>
                <a:effectLst/>
                <a:latin typeface="Arial" charset="0"/>
                <a:ea typeface="Arial"/>
                <a:cs typeface="ＭＳ Ｐゴシック"/>
              </a:rPr>
              <a:t> </a:t>
            </a:r>
            <a:r>
              <a:rPr lang="en-US" sz="1000" kern="1200" spc="-5" baseline="0" dirty="0" smtClean="0">
                <a:solidFill>
                  <a:schemeClr val="tx1"/>
                </a:solidFill>
                <a:effectLst/>
                <a:latin typeface="Arial" charset="0"/>
                <a:ea typeface="Arial"/>
                <a:cs typeface="ＭＳ Ｐゴシック"/>
              </a:rPr>
              <a:t>the </a:t>
            </a:r>
            <a:r>
              <a:rPr lang="en-US" sz="1000" kern="1200" spc="-5" baseline="0" dirty="0" smtClean="0">
                <a:solidFill>
                  <a:schemeClr val="tx1"/>
                </a:solidFill>
                <a:effectLst/>
                <a:latin typeface="Arial" charset="0"/>
                <a:ea typeface="Arial"/>
                <a:cs typeface="ＭＳ Ｐゴシック"/>
              </a:rPr>
              <a:t>AOS </a:t>
            </a:r>
            <a:r>
              <a:rPr lang="en-US" sz="1000" kern="1200" spc="-5" baseline="0" dirty="0" smtClean="0">
                <a:solidFill>
                  <a:schemeClr val="tx1"/>
                </a:solidFill>
                <a:effectLst/>
                <a:latin typeface="Arial" charset="0"/>
                <a:ea typeface="Arial"/>
                <a:cs typeface="ＭＳ Ｐゴシック"/>
              </a:rPr>
              <a:t>converts the </a:t>
            </a:r>
            <a:r>
              <a:rPr lang="en-US" sz="1000" kern="1200" dirty="0" smtClean="0">
                <a:solidFill>
                  <a:schemeClr val="tx1"/>
                </a:solidFill>
                <a:effectLst/>
                <a:latin typeface="Arial" charset="0"/>
                <a:ea typeface="Arial"/>
                <a:cs typeface="ＭＳ Ｐゴシック"/>
              </a:rPr>
              <a:t>m</a:t>
            </a:r>
            <a:r>
              <a:rPr lang="en-US" sz="1000" kern="1200" spc="-5" dirty="0" smtClean="0">
                <a:solidFill>
                  <a:schemeClr val="tx1"/>
                </a:solidFill>
                <a:effectLst/>
                <a:latin typeface="Arial" charset="0"/>
                <a:ea typeface="Arial"/>
                <a:cs typeface="ＭＳ Ｐゴシック"/>
              </a:rPr>
              <a:t>es</a:t>
            </a:r>
            <a:r>
              <a:rPr lang="en-US" sz="1000" kern="1200" spc="5" dirty="0" smtClean="0">
                <a:solidFill>
                  <a:schemeClr val="tx1"/>
                </a:solidFill>
                <a:effectLst/>
                <a:latin typeface="Arial" charset="0"/>
                <a:ea typeface="Arial"/>
                <a:cs typeface="ＭＳ Ｐゴシック"/>
              </a:rPr>
              <a:t>s</a:t>
            </a:r>
            <a:r>
              <a:rPr lang="en-US" sz="1000" kern="1200" spc="-5" dirty="0" smtClean="0">
                <a:solidFill>
                  <a:schemeClr val="tx1"/>
                </a:solidFill>
                <a:effectLst/>
                <a:latin typeface="Arial" charset="0"/>
                <a:ea typeface="Arial"/>
                <a:cs typeface="ＭＳ Ｐゴシック"/>
              </a:rPr>
              <a:t>ag</a:t>
            </a:r>
            <a:r>
              <a:rPr lang="en-US" sz="1000" kern="1200" dirty="0" smtClean="0">
                <a:solidFill>
                  <a:schemeClr val="tx1"/>
                </a:solidFill>
                <a:effectLst/>
                <a:latin typeface="Arial" charset="0"/>
                <a:ea typeface="Arial"/>
                <a:cs typeface="ＭＳ Ｐゴシック"/>
              </a:rPr>
              <a:t>e</a:t>
            </a:r>
            <a:r>
              <a:rPr lang="en-US" sz="1000" kern="1200" spc="-10" dirty="0" smtClean="0">
                <a:solidFill>
                  <a:schemeClr val="tx1"/>
                </a:solidFill>
                <a:effectLst/>
                <a:latin typeface="Arial" charset="0"/>
                <a:ea typeface="Arial"/>
                <a:cs typeface="ＭＳ Ｐゴシック"/>
              </a:rPr>
              <a:t> </a:t>
            </a:r>
            <a:r>
              <a:rPr lang="en-US" sz="1000" kern="1200" spc="5" dirty="0" smtClean="0">
                <a:solidFill>
                  <a:schemeClr val="tx1"/>
                </a:solidFill>
                <a:effectLst/>
                <a:latin typeface="Arial" charset="0"/>
                <a:ea typeface="Arial"/>
                <a:cs typeface="ＭＳ Ｐゴシック"/>
              </a:rPr>
              <a:t>t</a:t>
            </a:r>
            <a:r>
              <a:rPr lang="en-US" sz="1000" kern="1200" dirty="0" smtClean="0">
                <a:solidFill>
                  <a:schemeClr val="tx1"/>
                </a:solidFill>
                <a:effectLst/>
                <a:latin typeface="Arial" charset="0"/>
                <a:ea typeface="Arial"/>
                <a:cs typeface="ＭＳ Ｐゴシック"/>
              </a:rPr>
              <a:t>o</a:t>
            </a:r>
            <a:r>
              <a:rPr lang="en-US" sz="1000" kern="1200" spc="5" dirty="0" smtClean="0">
                <a:solidFill>
                  <a:schemeClr val="tx1"/>
                </a:solidFill>
                <a:effectLst/>
                <a:latin typeface="Arial" charset="0"/>
                <a:ea typeface="Arial"/>
                <a:cs typeface="ＭＳ Ｐゴシック"/>
              </a:rPr>
              <a:t> the </a:t>
            </a:r>
            <a:r>
              <a:rPr lang="en-US" sz="1000" kern="1200" dirty="0" smtClean="0">
                <a:solidFill>
                  <a:schemeClr val="tx1"/>
                </a:solidFill>
                <a:effectLst/>
                <a:latin typeface="Arial" charset="0"/>
                <a:ea typeface="ＭＳ Ｐゴシック" pitchFamily="1" charset="-128"/>
                <a:cs typeface="ＭＳ Ｐゴシック"/>
              </a:rPr>
              <a:t>Common</a:t>
            </a:r>
            <a:r>
              <a:rPr lang="en-US" sz="1000" kern="1200" baseline="0" dirty="0" smtClean="0">
                <a:solidFill>
                  <a:schemeClr val="tx1"/>
                </a:solidFill>
                <a:effectLst/>
                <a:latin typeface="Arial" charset="0"/>
                <a:ea typeface="ＭＳ Ｐゴシック" pitchFamily="1" charset="-128"/>
                <a:cs typeface="ＭＳ Ｐゴシック"/>
              </a:rPr>
              <a:t> </a:t>
            </a:r>
            <a:r>
              <a:rPr lang="en-US" sz="1000" kern="1200" dirty="0" smtClean="0">
                <a:solidFill>
                  <a:schemeClr val="tx1"/>
                </a:solidFill>
                <a:effectLst/>
                <a:latin typeface="Arial" charset="0"/>
                <a:ea typeface="ＭＳ Ｐゴシック" pitchFamily="1" charset="-128"/>
                <a:cs typeface="ＭＳ Ｐゴシック"/>
              </a:rPr>
              <a:t>Alerting Protocol (</a:t>
            </a:r>
            <a:r>
              <a:rPr lang="en-US" sz="1000" kern="1200" spc="-5" dirty="0" smtClean="0">
                <a:solidFill>
                  <a:schemeClr val="tx1"/>
                </a:solidFill>
                <a:effectLst/>
                <a:latin typeface="Arial" charset="0"/>
                <a:ea typeface="Arial"/>
                <a:cs typeface="ＭＳ Ｐゴシック"/>
              </a:rPr>
              <a:t>C</a:t>
            </a:r>
            <a:r>
              <a:rPr lang="en-US" sz="1000" kern="1200" spc="-10" dirty="0" smtClean="0">
                <a:solidFill>
                  <a:schemeClr val="tx1"/>
                </a:solidFill>
                <a:effectLst/>
                <a:latin typeface="Arial" charset="0"/>
                <a:ea typeface="Arial"/>
                <a:cs typeface="ＭＳ Ｐゴシック"/>
              </a:rPr>
              <a:t>A</a:t>
            </a:r>
            <a:r>
              <a:rPr lang="en-US" sz="1000" kern="1200" spc="5" dirty="0" smtClean="0">
                <a:solidFill>
                  <a:schemeClr val="tx1"/>
                </a:solidFill>
                <a:effectLst/>
                <a:latin typeface="Arial" charset="0"/>
                <a:ea typeface="Arial"/>
                <a:cs typeface="ＭＳ Ｐゴシック"/>
              </a:rPr>
              <a:t>P) c</a:t>
            </a:r>
            <a:r>
              <a:rPr lang="en-US" sz="1000" kern="1200" spc="-15" dirty="0" smtClean="0">
                <a:solidFill>
                  <a:schemeClr val="tx1"/>
                </a:solidFill>
                <a:effectLst/>
                <a:latin typeface="Arial" charset="0"/>
                <a:ea typeface="Arial"/>
                <a:cs typeface="ＭＳ Ｐゴシック"/>
              </a:rPr>
              <a:t>o</a:t>
            </a:r>
            <a:r>
              <a:rPr lang="en-US" sz="1000" kern="1200" spc="15" dirty="0" smtClean="0">
                <a:solidFill>
                  <a:schemeClr val="tx1"/>
                </a:solidFill>
                <a:effectLst/>
                <a:latin typeface="Arial" charset="0"/>
                <a:ea typeface="Arial"/>
                <a:cs typeface="ＭＳ Ｐゴシック"/>
              </a:rPr>
              <a:t>m</a:t>
            </a:r>
            <a:r>
              <a:rPr lang="en-US" sz="1000" kern="1200" spc="-5" dirty="0" smtClean="0">
                <a:solidFill>
                  <a:schemeClr val="tx1"/>
                </a:solidFill>
                <a:effectLst/>
                <a:latin typeface="Arial" charset="0"/>
                <a:ea typeface="Arial"/>
                <a:cs typeface="ＭＳ Ｐゴシック"/>
              </a:rPr>
              <a:t>p</a:t>
            </a:r>
            <a:r>
              <a:rPr lang="en-US" sz="1000" kern="1200" dirty="0" smtClean="0">
                <a:solidFill>
                  <a:schemeClr val="tx1"/>
                </a:solidFill>
                <a:effectLst/>
                <a:latin typeface="Arial" charset="0"/>
                <a:ea typeface="Arial"/>
                <a:cs typeface="ＭＳ Ｐゴシック"/>
              </a:rPr>
              <a:t>li</a:t>
            </a:r>
            <a:r>
              <a:rPr lang="en-US" sz="1000" kern="1200" spc="-5" dirty="0" smtClean="0">
                <a:solidFill>
                  <a:schemeClr val="tx1"/>
                </a:solidFill>
                <a:effectLst/>
                <a:latin typeface="Arial" charset="0"/>
                <a:ea typeface="Arial"/>
                <a:cs typeface="ＭＳ Ｐゴシック"/>
              </a:rPr>
              <a:t>a</a:t>
            </a:r>
            <a:r>
              <a:rPr lang="en-US" sz="1000" kern="1200" spc="-15" dirty="0" smtClean="0">
                <a:solidFill>
                  <a:schemeClr val="tx1"/>
                </a:solidFill>
                <a:effectLst/>
                <a:latin typeface="Arial" charset="0"/>
                <a:ea typeface="Arial"/>
                <a:cs typeface="ＭＳ Ｐゴシック"/>
              </a:rPr>
              <a:t>n</a:t>
            </a:r>
            <a:r>
              <a:rPr lang="en-US" sz="1000" kern="1200" dirty="0" smtClean="0">
                <a:solidFill>
                  <a:schemeClr val="tx1"/>
                </a:solidFill>
                <a:effectLst/>
                <a:latin typeface="Arial" charset="0"/>
                <a:ea typeface="Arial"/>
                <a:cs typeface="ＭＳ Ｐゴシック"/>
              </a:rPr>
              <a:t>t </a:t>
            </a:r>
            <a:r>
              <a:rPr lang="en-US" sz="1000" kern="1200" spc="5" dirty="0" smtClean="0">
                <a:solidFill>
                  <a:schemeClr val="tx1"/>
                </a:solidFill>
                <a:effectLst/>
                <a:latin typeface="Arial" charset="0"/>
                <a:ea typeface="Arial"/>
                <a:cs typeface="ＭＳ Ｐゴシック"/>
              </a:rPr>
              <a:t>f</a:t>
            </a:r>
            <a:r>
              <a:rPr lang="en-US" sz="1000" kern="1200" spc="-5" dirty="0" smtClean="0">
                <a:solidFill>
                  <a:schemeClr val="tx1"/>
                </a:solidFill>
                <a:effectLst/>
                <a:latin typeface="Arial" charset="0"/>
                <a:ea typeface="Arial"/>
                <a:cs typeface="ＭＳ Ｐゴシック"/>
              </a:rPr>
              <a:t>o</a:t>
            </a:r>
            <a:r>
              <a:rPr lang="en-US" sz="1000" kern="1200" spc="-15" dirty="0" smtClean="0">
                <a:solidFill>
                  <a:schemeClr val="tx1"/>
                </a:solidFill>
                <a:effectLst/>
                <a:latin typeface="Arial" charset="0"/>
                <a:ea typeface="Arial"/>
                <a:cs typeface="ＭＳ Ｐゴシック"/>
              </a:rPr>
              <a:t>r</a:t>
            </a:r>
            <a:r>
              <a:rPr lang="en-US" sz="1000" kern="1200" spc="15" dirty="0" smtClean="0">
                <a:solidFill>
                  <a:schemeClr val="tx1"/>
                </a:solidFill>
                <a:effectLst/>
                <a:latin typeface="Arial" charset="0"/>
                <a:ea typeface="Arial"/>
                <a:cs typeface="ＭＳ Ｐゴシック"/>
              </a:rPr>
              <a:t>m</a:t>
            </a:r>
            <a:r>
              <a:rPr lang="en-US" sz="1000" kern="1200" spc="-5" dirty="0" smtClean="0">
                <a:solidFill>
                  <a:schemeClr val="tx1"/>
                </a:solidFill>
                <a:effectLst/>
                <a:latin typeface="Arial" charset="0"/>
                <a:ea typeface="Arial"/>
                <a:cs typeface="ＭＳ Ｐゴシック"/>
              </a:rPr>
              <a:t>at.</a:t>
            </a:r>
            <a:endParaRPr lang="en-US" dirty="0" smtClean="0"/>
          </a:p>
          <a:p>
            <a:endParaRPr lang="en-US" sz="1000" kern="1200" dirty="0" smtClean="0">
              <a:solidFill>
                <a:schemeClr val="tx1"/>
              </a:solidFill>
              <a:effectLst/>
              <a:latin typeface="Arial" charset="0"/>
              <a:ea typeface="ＭＳ Ｐゴシック" pitchFamily="1" charset="-128"/>
              <a:cs typeface="ＭＳ Ｐゴシック"/>
            </a:endParaRPr>
          </a:p>
          <a:p>
            <a:endParaRPr lang="en-US" dirty="0"/>
          </a:p>
        </p:txBody>
      </p:sp>
    </p:spTree>
    <p:extLst>
      <p:ext uri="{BB962C8B-B14F-4D97-AF65-F5344CB8AC3E}">
        <p14:creationId xmlns:p14="http://schemas.microsoft.com/office/powerpoint/2010/main" val="14388837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t>
            </a:r>
            <a:r>
              <a:rPr lang="en-US" dirty="0" smtClean="0"/>
              <a:t>continues the workflow/mission thread for the alert originator. The steps on this slide show how the CAP-compliant message is signed by two people and then transmitted to the next part of the WEA pipeline (i.e., </a:t>
            </a:r>
            <a:r>
              <a:rPr lang="en-US" spc="5" dirty="0">
                <a:ea typeface="Arial"/>
              </a:rPr>
              <a:t>t</a:t>
            </a:r>
            <a:r>
              <a:rPr lang="en-US" spc="-5" dirty="0">
                <a:ea typeface="Arial"/>
              </a:rPr>
              <a:t>he</a:t>
            </a:r>
            <a:r>
              <a:rPr lang="en-US" dirty="0">
                <a:ea typeface="Arial"/>
              </a:rPr>
              <a:t> </a:t>
            </a:r>
            <a:r>
              <a:rPr lang="en-US" spc="5" dirty="0">
                <a:ea typeface="Arial"/>
              </a:rPr>
              <a:t>I</a:t>
            </a:r>
            <a:r>
              <a:rPr lang="en-US" spc="-10" dirty="0">
                <a:ea typeface="Arial"/>
              </a:rPr>
              <a:t>P</a:t>
            </a:r>
            <a:r>
              <a:rPr lang="en-US" spc="-20" dirty="0">
                <a:ea typeface="Arial"/>
              </a:rPr>
              <a:t>A</a:t>
            </a:r>
            <a:r>
              <a:rPr lang="en-US" spc="20" dirty="0">
                <a:ea typeface="Arial"/>
              </a:rPr>
              <a:t>W</a:t>
            </a:r>
            <a:r>
              <a:rPr lang="en-US" dirty="0">
                <a:ea typeface="Arial"/>
              </a:rPr>
              <a:t>S</a:t>
            </a:r>
            <a:r>
              <a:rPr lang="en-US" spc="-5" dirty="0">
                <a:ea typeface="Arial"/>
              </a:rPr>
              <a:t> </a:t>
            </a:r>
            <a:r>
              <a:rPr lang="en-US" dirty="0">
                <a:ea typeface="Arial"/>
              </a:rPr>
              <a:t>O</a:t>
            </a:r>
            <a:r>
              <a:rPr lang="en-US" spc="-10" dirty="0">
                <a:ea typeface="Arial"/>
              </a:rPr>
              <a:t>P</a:t>
            </a:r>
            <a:r>
              <a:rPr lang="en-US" spc="5" dirty="0">
                <a:ea typeface="Arial"/>
              </a:rPr>
              <a:t>E</a:t>
            </a:r>
            <a:r>
              <a:rPr lang="en-US" dirty="0">
                <a:ea typeface="Arial"/>
              </a:rPr>
              <a:t>N </a:t>
            </a:r>
            <a:r>
              <a:rPr lang="en-US" dirty="0" smtClean="0">
                <a:ea typeface="Arial"/>
              </a:rPr>
              <a:t>G</a:t>
            </a:r>
            <a:r>
              <a:rPr lang="en-US" spc="-15" dirty="0" smtClean="0">
                <a:ea typeface="Arial"/>
              </a:rPr>
              <a:t>a</a:t>
            </a:r>
            <a:r>
              <a:rPr lang="en-US" spc="5" dirty="0" smtClean="0">
                <a:ea typeface="Arial"/>
              </a:rPr>
              <a:t>t</a:t>
            </a:r>
            <a:r>
              <a:rPr lang="en-US" spc="-5" dirty="0" smtClean="0">
                <a:ea typeface="Arial"/>
              </a:rPr>
              <a:t>e</a:t>
            </a:r>
            <a:r>
              <a:rPr lang="en-US" spc="-15" dirty="0" smtClean="0">
                <a:ea typeface="Arial"/>
              </a:rPr>
              <a:t>w</a:t>
            </a:r>
            <a:r>
              <a:rPr lang="en-US" spc="-5" dirty="0" smtClean="0">
                <a:ea typeface="Arial"/>
              </a:rPr>
              <a:t>ay).</a:t>
            </a:r>
            <a:endParaRPr lang="en-US" dirty="0" smtClean="0"/>
          </a:p>
          <a:p>
            <a:endParaRPr lang="en-US" dirty="0"/>
          </a:p>
        </p:txBody>
      </p:sp>
    </p:spTree>
    <p:extLst>
      <p:ext uri="{BB962C8B-B14F-4D97-AF65-F5344CB8AC3E}">
        <p14:creationId xmlns:p14="http://schemas.microsoft.com/office/powerpoint/2010/main" val="39138340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Task </a:t>
            </a:r>
            <a:r>
              <a:rPr lang="en-US" dirty="0" smtClean="0"/>
              <a:t>2 </a:t>
            </a:r>
            <a:r>
              <a:rPr lang="en-US" dirty="0"/>
              <a:t>comprises </a:t>
            </a:r>
            <a:r>
              <a:rPr lang="en-US" dirty="0" smtClean="0"/>
              <a:t>four sub-tasks:</a:t>
            </a:r>
          </a:p>
          <a:p>
            <a:pPr marL="50800" indent="-171450">
              <a:buFont typeface="Arial" panose="020B0604020202020204" pitchFamily="34" charset="0"/>
              <a:buChar char="•"/>
            </a:pPr>
            <a:r>
              <a:rPr lang="en-US" dirty="0"/>
              <a:t>Identify threat</a:t>
            </a:r>
            <a:r>
              <a:rPr lang="en-US" dirty="0" smtClean="0"/>
              <a:t>. </a:t>
            </a:r>
            <a:r>
              <a:rPr lang="en-US" dirty="0"/>
              <a:t>(Sub-Task </a:t>
            </a:r>
            <a:r>
              <a:rPr lang="en-US" dirty="0" smtClean="0"/>
              <a:t>2.1)</a:t>
            </a:r>
            <a:endParaRPr lang="en-US" dirty="0"/>
          </a:p>
          <a:p>
            <a:pPr marL="50800" indent="-171450">
              <a:buFont typeface="Arial" panose="020B0604020202020204" pitchFamily="34" charset="0"/>
              <a:buChar char="•"/>
            </a:pPr>
            <a:r>
              <a:rPr lang="en-US" dirty="0"/>
              <a:t>Establish consequence</a:t>
            </a:r>
            <a:r>
              <a:rPr lang="en-US" dirty="0" smtClean="0"/>
              <a:t>. </a:t>
            </a:r>
            <a:r>
              <a:rPr lang="en-US" dirty="0"/>
              <a:t>(Sub-Task </a:t>
            </a:r>
            <a:r>
              <a:rPr lang="en-US" dirty="0" smtClean="0"/>
              <a:t>2.2)</a:t>
            </a:r>
            <a:endParaRPr lang="en-US" dirty="0"/>
          </a:p>
          <a:p>
            <a:pPr marL="50800" indent="-171450">
              <a:buFont typeface="Arial" panose="020B0604020202020204" pitchFamily="34" charset="0"/>
              <a:buChar char="•"/>
            </a:pPr>
            <a:r>
              <a:rPr lang="en-US" dirty="0"/>
              <a:t>Identify enablers</a:t>
            </a:r>
            <a:r>
              <a:rPr lang="en-US" dirty="0" smtClean="0"/>
              <a:t>. </a:t>
            </a:r>
            <a:r>
              <a:rPr lang="en-US" dirty="0"/>
              <a:t>(Sub-Task </a:t>
            </a:r>
            <a:r>
              <a:rPr lang="en-US" dirty="0" smtClean="0"/>
              <a:t>2.3)</a:t>
            </a:r>
            <a:endParaRPr lang="en-US" dirty="0"/>
          </a:p>
          <a:p>
            <a:pPr marL="50800" indent="-171450">
              <a:buFont typeface="Arial" panose="020B0604020202020204" pitchFamily="34" charset="0"/>
              <a:buChar char="•"/>
            </a:pPr>
            <a:r>
              <a:rPr lang="en-US" dirty="0"/>
              <a:t>Document risk statement</a:t>
            </a:r>
            <a:r>
              <a:rPr lang="en-US" dirty="0" smtClean="0"/>
              <a:t>. </a:t>
            </a:r>
            <a:r>
              <a:rPr lang="en-US" dirty="0"/>
              <a:t>(Sub-Task </a:t>
            </a:r>
            <a:r>
              <a:rPr lang="en-US" dirty="0" smtClean="0"/>
              <a:t>2.4)</a:t>
            </a:r>
            <a:endParaRPr lang="en-US" dirty="0"/>
          </a:p>
          <a:p>
            <a:r>
              <a:rPr lang="en-US" dirty="0" smtClean="0"/>
              <a:t>The overarching goal of Task 2 is to  transform security </a:t>
            </a:r>
            <a:r>
              <a:rPr lang="en-US" dirty="0"/>
              <a:t>concerns </a:t>
            </a:r>
            <a:r>
              <a:rPr lang="en-US" dirty="0" smtClean="0"/>
              <a:t>into </a:t>
            </a:r>
            <a:r>
              <a:rPr lang="en-US" dirty="0"/>
              <a:t>distinct, tangible risk scenarios that can be described and </a:t>
            </a:r>
            <a:r>
              <a:rPr lang="en-US" dirty="0" smtClean="0"/>
              <a:t>measured. </a:t>
            </a:r>
          </a:p>
          <a:p>
            <a:endParaRPr lang="en-US" dirty="0"/>
          </a:p>
        </p:txBody>
      </p:sp>
    </p:spTree>
    <p:extLst>
      <p:ext uri="{BB962C8B-B14F-4D97-AF65-F5344CB8AC3E}">
        <p14:creationId xmlns:p14="http://schemas.microsoft.com/office/powerpoint/2010/main" val="26374811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Image Placeholder 1"/>
          <p:cNvSpPr>
            <a:spLocks noGrp="1" noRot="1" noChangeAspect="1" noTextEdit="1"/>
          </p:cNvSpPr>
          <p:nvPr>
            <p:ph type="sldImg"/>
          </p:nvPr>
        </p:nvSpPr>
        <p:spPr>
          <a:ln/>
        </p:spPr>
      </p:sp>
      <p:sp>
        <p:nvSpPr>
          <p:cNvPr id="195587" name="Notes Placeholder 2"/>
          <p:cNvSpPr>
            <a:spLocks noGrp="1"/>
          </p:cNvSpPr>
          <p:nvPr>
            <p:ph type="body" idx="1"/>
          </p:nvPr>
        </p:nvSpPr>
        <p:spPr>
          <a:noFill/>
          <a:ln/>
        </p:spPr>
        <p:txBody>
          <a:bodyPr/>
          <a:lstStyle/>
          <a:p>
            <a:r>
              <a:rPr lang="en-US" dirty="0"/>
              <a:t>Cybersecurity risk is a measure of the likelihood that a threat will exploit one or more vulnerabilities to produce an adverse consequence, or loss, coupled with the magnitude of the loss. </a:t>
            </a:r>
            <a:r>
              <a:rPr lang="en-US" dirty="0" smtClean="0"/>
              <a:t>The figure on the slide illustrates </a:t>
            </a:r>
            <a:r>
              <a:rPr lang="en-US" dirty="0"/>
              <a:t>the three core components of cybersecurity risk:</a:t>
            </a:r>
          </a:p>
          <a:p>
            <a:pPr marL="171450" lvl="0" indent="-171450">
              <a:buFont typeface="Arial" panose="020B0604020202020204" pitchFamily="34" charset="0"/>
              <a:buChar char="•"/>
            </a:pPr>
            <a:r>
              <a:rPr lang="en-US" i="1" dirty="0"/>
              <a:t>Threat</a:t>
            </a:r>
            <a:r>
              <a:rPr lang="en-US" dirty="0"/>
              <a:t> – a cyber-based act, occurrence, or event that exploits one or more vulnerabilities and leads to an adverse consequence or loss</a:t>
            </a:r>
          </a:p>
          <a:p>
            <a:pPr marL="171450" lvl="0" indent="-171450">
              <a:buFont typeface="Arial" panose="020B0604020202020204" pitchFamily="34" charset="0"/>
              <a:buChar char="•"/>
            </a:pPr>
            <a:r>
              <a:rPr lang="en-US" i="1" dirty="0"/>
              <a:t>Vulnerability</a:t>
            </a:r>
            <a:r>
              <a:rPr lang="en-US" dirty="0"/>
              <a:t> – a weakness in an information system, system security procedures, internal controls, or implementation that a threat could exploit to produce an adverse consequence or loss; a current condition that leads to or enables cybersecurity risk</a:t>
            </a:r>
          </a:p>
          <a:p>
            <a:pPr marL="171450" lvl="0" indent="-171450">
              <a:buFont typeface="Arial" panose="020B0604020202020204" pitchFamily="34" charset="0"/>
              <a:buChar char="•"/>
            </a:pPr>
            <a:r>
              <a:rPr lang="en-US" i="1" dirty="0"/>
              <a:t>Consequence</a:t>
            </a:r>
            <a:r>
              <a:rPr lang="en-US" dirty="0"/>
              <a:t> – the loss that results when a threat exploits one or more vulnerabilities; the loss is measured in relation to the status quo (i.e., current state)</a:t>
            </a:r>
          </a:p>
          <a:p>
            <a:r>
              <a:rPr lang="en-US" dirty="0" smtClean="0"/>
              <a:t>The basic elements of risk were first introduced on slide 10. This slide takes those basic elements and maps them to the cybersecurity context. </a:t>
            </a:r>
          </a:p>
          <a:p>
            <a:r>
              <a:rPr lang="en-US" dirty="0" smtClean="0"/>
              <a:t>From </a:t>
            </a:r>
            <a:r>
              <a:rPr lang="en-US" dirty="0"/>
              <a:t>the cybersecurity perspective, a vulnerability is the passive element of risk. It exposes cyber technologies (e.g., software application, software-reliant system) to threats and the losses that those threats can produce. However, by itself, a vulnerability will not cause an entity to suffer a loss or experience an adverse consequence; rather, the vulnerability makes the entity susceptible to the effects of a threat </a:t>
            </a:r>
            <a:r>
              <a:rPr lang="en-US" dirty="0" smtClean="0"/>
              <a:t>.</a:t>
            </a:r>
            <a:endParaRPr lang="en-US" dirty="0" smtClean="0">
              <a:latin typeface="Arial" pitchFamily="34" charset="0"/>
              <a:ea typeface="ＭＳ Ｐゴシック" charset="-128"/>
            </a:endParaRPr>
          </a:p>
        </p:txBody>
      </p:sp>
      <p:sp>
        <p:nvSpPr>
          <p:cNvPr id="195588" name="Footer Placeholder 3"/>
          <p:cNvSpPr>
            <a:spLocks noGrp="1"/>
          </p:cNvSpPr>
          <p:nvPr>
            <p:ph type="ftr" sz="quarter" idx="4"/>
          </p:nvPr>
        </p:nvSpPr>
        <p:spPr>
          <a:xfrm>
            <a:off x="4007826" y="8758239"/>
            <a:ext cx="2137508" cy="198437"/>
          </a:xfrm>
          <a:prstGeom prst="rect">
            <a:avLst/>
          </a:prstGeom>
          <a:noFill/>
        </p:spPr>
        <p:txBody>
          <a:bodyPr/>
          <a:lstStyle/>
          <a:p>
            <a:r>
              <a:rPr lang="en-US" dirty="0" smtClean="0">
                <a:solidFill>
                  <a:prstClr val="black"/>
                </a:solidFill>
              </a:rPr>
              <a:t>© 2009 Carnegie Mellon University</a:t>
            </a:r>
          </a:p>
          <a:p>
            <a:r>
              <a:rPr lang="en-US" dirty="0" smtClean="0">
                <a:solidFill>
                  <a:prstClr val="black"/>
                </a:solidFill>
              </a:rPr>
              <a:t>  </a:t>
            </a:r>
          </a:p>
        </p:txBody>
      </p:sp>
      <p:sp>
        <p:nvSpPr>
          <p:cNvPr id="195590" name="Date Placeholder 5"/>
          <p:cNvSpPr>
            <a:spLocks noGrp="1"/>
          </p:cNvSpPr>
          <p:nvPr>
            <p:ph type="dt" sz="quarter" idx="1"/>
          </p:nvPr>
        </p:nvSpPr>
        <p:spPr>
          <a:xfrm>
            <a:off x="3934969" y="0"/>
            <a:ext cx="3010323" cy="461325"/>
          </a:xfrm>
          <a:prstGeom prst="rect">
            <a:avLst/>
          </a:prstGeom>
          <a:noFill/>
        </p:spPr>
        <p:txBody>
          <a:bodyPr/>
          <a:lstStyle/>
          <a:p>
            <a:fld id="{2466F0C2-60D0-4D8D-8980-6A31613688CC}" type="datetime1">
              <a:rPr lang="en-US" smtClean="0">
                <a:solidFill>
                  <a:prstClr val="black"/>
                </a:solidFill>
                <a:latin typeface="Arial" pitchFamily="34" charset="0"/>
                <a:ea typeface="ＭＳ Ｐゴシック" charset="-128"/>
              </a:rPr>
              <a:pPr/>
              <a:t>4/24/2014</a:t>
            </a:fld>
            <a:endParaRPr lang="en-US" dirty="0" smtClean="0">
              <a:solidFill>
                <a:prstClr val="black"/>
              </a:solidFill>
              <a:latin typeface="Arial" pitchFamily="34" charset="0"/>
              <a:ea typeface="ＭＳ Ｐゴシック" charset="-128"/>
            </a:endParaRPr>
          </a:p>
        </p:txBody>
      </p:sp>
      <p:sp>
        <p:nvSpPr>
          <p:cNvPr id="7" name="Header Placeholder 4"/>
          <p:cNvSpPr>
            <a:spLocks noGrp="1"/>
          </p:cNvSpPr>
          <p:nvPr>
            <p:ph type="hdr" sz="quarter"/>
          </p:nvPr>
        </p:nvSpPr>
        <p:spPr>
          <a:xfrm>
            <a:off x="574141" y="294871"/>
            <a:ext cx="2708463" cy="467669"/>
          </a:xfrm>
        </p:spPr>
        <p:txBody>
          <a:bodyPr/>
          <a:lstStyle/>
          <a:p>
            <a:pPr>
              <a:defRPr/>
            </a:pPr>
            <a:r>
              <a:rPr lang="en-US" dirty="0" smtClean="0">
                <a:solidFill>
                  <a:prstClr val="black"/>
                </a:solidFill>
              </a:rPr>
              <a:t>Risk-Based Measurement and Analysis</a:t>
            </a:r>
            <a:endParaRPr lang="en-US" dirty="0">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questions answered when performing Sub-Task </a:t>
            </a:r>
            <a:r>
              <a:rPr lang="en-US" dirty="0" smtClean="0"/>
              <a:t>2.1</a:t>
            </a:r>
            <a:r>
              <a:rPr lang="en-US" dirty="0"/>
              <a:t>. </a:t>
            </a:r>
          </a:p>
          <a:p>
            <a:r>
              <a:rPr lang="en-US" dirty="0" smtClean="0"/>
              <a:t>The goal </a:t>
            </a:r>
            <a:r>
              <a:rPr lang="en-US" dirty="0"/>
              <a:t>of this  sub-task </a:t>
            </a:r>
            <a:r>
              <a:rPr lang="en-US" dirty="0" smtClean="0"/>
              <a:t>is to identify threats that are causing concern. </a:t>
            </a:r>
          </a:p>
          <a:p>
            <a:r>
              <a:rPr lang="en-US" dirty="0" smtClean="0"/>
              <a:t>The </a:t>
            </a:r>
            <a:r>
              <a:rPr lang="en-US" dirty="0"/>
              <a:t>first component of threat, actor, is the source of the threat. It describes who or what causes the threat. Examples of typical actors for cybersecurity threats include:</a:t>
            </a:r>
          </a:p>
          <a:p>
            <a:pPr marL="171450" lvl="0" indent="-171450">
              <a:buFont typeface="Arial" panose="020B0604020202020204" pitchFamily="34" charset="0"/>
              <a:buChar char="•"/>
            </a:pPr>
            <a:r>
              <a:rPr lang="en-US" i="1" dirty="0"/>
              <a:t>Outsider</a:t>
            </a:r>
            <a:r>
              <a:rPr lang="en-US" dirty="0"/>
              <a:t> – a person with an outsider’s knowledge of the organization</a:t>
            </a:r>
          </a:p>
          <a:p>
            <a:pPr marL="171450" lvl="0" indent="-171450">
              <a:buFont typeface="Arial" panose="020B0604020202020204" pitchFamily="34" charset="0"/>
              <a:buChar char="•"/>
            </a:pPr>
            <a:r>
              <a:rPr lang="en-US" i="1" dirty="0"/>
              <a:t>Insider</a:t>
            </a:r>
            <a:r>
              <a:rPr lang="en-US" dirty="0"/>
              <a:t> – a person with an insider’s knowledge of the organization</a:t>
            </a:r>
          </a:p>
          <a:p>
            <a:pPr marL="171450" lvl="0" indent="-171450">
              <a:buFont typeface="Arial" panose="020B0604020202020204" pitchFamily="34" charset="0"/>
              <a:buChar char="•"/>
            </a:pPr>
            <a:r>
              <a:rPr lang="en-US" i="1" dirty="0"/>
              <a:t>Malicious code</a:t>
            </a:r>
            <a:r>
              <a:rPr lang="en-US" dirty="0"/>
              <a:t> – code that is intended to cause undesired effects, security breaches, or damage to a system (e.g., </a:t>
            </a:r>
            <a:r>
              <a:rPr lang="en-US" dirty="0" smtClean="0"/>
              <a:t>scripts, viruses, worms, Trojan horses, backdoors, and malicious active content). </a:t>
            </a:r>
          </a:p>
          <a:p>
            <a:r>
              <a:rPr lang="en-US" dirty="0" smtClean="0"/>
              <a:t>Motive </a:t>
            </a:r>
            <a:r>
              <a:rPr lang="en-US" dirty="0"/>
              <a:t>is the second component of a threat. It defines the reason why the actor attempts to carry out the threat. Examples of motive include:</a:t>
            </a:r>
          </a:p>
          <a:p>
            <a:pPr marL="171450" lvl="0" indent="-171450">
              <a:buFont typeface="Arial" panose="020B0604020202020204" pitchFamily="34" charset="0"/>
              <a:buChar char="•"/>
            </a:pPr>
            <a:r>
              <a:rPr lang="en-US" i="1" dirty="0"/>
              <a:t>Intentional or malicious</a:t>
            </a:r>
            <a:r>
              <a:rPr lang="en-US" dirty="0"/>
              <a:t> – a person intentionally tries to cause the action</a:t>
            </a:r>
          </a:p>
          <a:p>
            <a:pPr marL="171450" lvl="0" indent="-171450">
              <a:buFont typeface="Arial" panose="020B0604020202020204" pitchFamily="34" charset="0"/>
              <a:buChar char="•"/>
            </a:pPr>
            <a:r>
              <a:rPr lang="en-US" i="1" dirty="0"/>
              <a:t>Accidental</a:t>
            </a:r>
            <a:r>
              <a:rPr lang="en-US" dirty="0"/>
              <a:t> – a person inadvertently causes the action to occur</a:t>
            </a:r>
          </a:p>
          <a:p>
            <a:r>
              <a:rPr lang="en-US" dirty="0" smtClean="0"/>
              <a:t>In </a:t>
            </a:r>
            <a:r>
              <a:rPr lang="en-US" dirty="0"/>
              <a:t>general, motive applies only to human actors. </a:t>
            </a:r>
            <a:r>
              <a:rPr lang="en-US" dirty="0" smtClean="0"/>
              <a:t>The </a:t>
            </a:r>
            <a:r>
              <a:rPr lang="en-US" dirty="0"/>
              <a:t>final component of threat, action, describes what the actor does to place the target at risk. </a:t>
            </a:r>
          </a:p>
          <a:p>
            <a:endParaRPr lang="en-US" dirty="0"/>
          </a:p>
          <a:p>
            <a:endParaRPr lang="en-US" dirty="0"/>
          </a:p>
        </p:txBody>
      </p:sp>
    </p:spTree>
    <p:extLst>
      <p:ext uri="{BB962C8B-B14F-4D97-AF65-F5344CB8AC3E}">
        <p14:creationId xmlns:p14="http://schemas.microsoft.com/office/powerpoint/2010/main" val="19467085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illustrates a threat to the AOS. </a:t>
            </a:r>
            <a:endParaRPr lang="en-US" dirty="0"/>
          </a:p>
        </p:txBody>
      </p:sp>
    </p:spTree>
    <p:extLst>
      <p:ext uri="{BB962C8B-B14F-4D97-AF65-F5344CB8AC3E}">
        <p14:creationId xmlns:p14="http://schemas.microsoft.com/office/powerpoint/2010/main" val="29387076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questions answered when performing Sub-Task </a:t>
            </a:r>
            <a:r>
              <a:rPr lang="en-US" dirty="0" smtClean="0"/>
              <a:t>2.2. </a:t>
            </a:r>
            <a:endParaRPr lang="en-US" dirty="0"/>
          </a:p>
          <a:p>
            <a:r>
              <a:rPr lang="en-US" dirty="0" smtClean="0"/>
              <a:t>The </a:t>
            </a:r>
            <a:r>
              <a:rPr lang="en-US" dirty="0"/>
              <a:t>goal of this  sub-task is to </a:t>
            </a:r>
            <a:r>
              <a:rPr lang="en-US" dirty="0" smtClean="0"/>
              <a:t>establish the consequences that could be produced by the threat.</a:t>
            </a:r>
          </a:p>
          <a:p>
            <a:r>
              <a:rPr lang="en-US" dirty="0" smtClean="0"/>
              <a:t>To </a:t>
            </a:r>
            <a:r>
              <a:rPr lang="en-US" dirty="0"/>
              <a:t>focus the </a:t>
            </a:r>
            <a:r>
              <a:rPr lang="en-US" dirty="0" smtClean="0"/>
              <a:t>identification of </a:t>
            </a:r>
            <a:r>
              <a:rPr lang="en-US" dirty="0"/>
              <a:t>consequences, </a:t>
            </a:r>
            <a:r>
              <a:rPr lang="en-US" dirty="0" smtClean="0"/>
              <a:t>it is often advisable to think about specific  types of consequences, such as</a:t>
            </a:r>
            <a:endParaRPr lang="en-US" dirty="0"/>
          </a:p>
          <a:p>
            <a:pPr marL="171450" lvl="0" indent="-171450">
              <a:buFont typeface="Arial" panose="020B0604020202020204" pitchFamily="34" charset="0"/>
              <a:buChar char="•"/>
            </a:pPr>
            <a:r>
              <a:rPr lang="en-US" dirty="0" smtClean="0"/>
              <a:t>health </a:t>
            </a:r>
            <a:r>
              <a:rPr lang="en-US" dirty="0"/>
              <a:t>and safety issues</a:t>
            </a:r>
          </a:p>
          <a:p>
            <a:pPr marL="171450" lvl="0" indent="-171450">
              <a:buFont typeface="Arial" panose="020B0604020202020204" pitchFamily="34" charset="0"/>
              <a:buChar char="•"/>
            </a:pPr>
            <a:r>
              <a:rPr lang="en-US" dirty="0" smtClean="0"/>
              <a:t>financial </a:t>
            </a:r>
            <a:r>
              <a:rPr lang="en-US" dirty="0"/>
              <a:t>losses</a:t>
            </a:r>
          </a:p>
          <a:p>
            <a:pPr marL="171450" lvl="0" indent="-171450">
              <a:buFont typeface="Arial" panose="020B0604020202020204" pitchFamily="34" charset="0"/>
              <a:buChar char="•"/>
            </a:pPr>
            <a:r>
              <a:rPr lang="en-US" dirty="0" smtClean="0"/>
              <a:t>productivity </a:t>
            </a:r>
            <a:r>
              <a:rPr lang="en-US" dirty="0"/>
              <a:t>losses</a:t>
            </a:r>
          </a:p>
          <a:p>
            <a:pPr marL="171450" lvl="0" indent="-171450">
              <a:buFont typeface="Arial" panose="020B0604020202020204" pitchFamily="34" charset="0"/>
              <a:buChar char="•"/>
            </a:pPr>
            <a:r>
              <a:rPr lang="en-US" dirty="0" smtClean="0"/>
              <a:t>loss </a:t>
            </a:r>
            <a:r>
              <a:rPr lang="en-US" dirty="0"/>
              <a:t>of </a:t>
            </a:r>
            <a:r>
              <a:rPr lang="en-US" dirty="0" smtClean="0"/>
              <a:t>reputation</a:t>
            </a:r>
          </a:p>
          <a:p>
            <a:pPr marL="171450" lvl="0" indent="-171450">
              <a:buFont typeface="Arial" panose="020B0604020202020204" pitchFamily="34" charset="0"/>
              <a:buChar char="•"/>
            </a:pPr>
            <a:r>
              <a:rPr lang="en-US" dirty="0" smtClean="0"/>
              <a:t>other</a:t>
            </a:r>
            <a:endParaRPr lang="en-US" dirty="0"/>
          </a:p>
          <a:p>
            <a:r>
              <a:rPr lang="en-US" dirty="0" smtClean="0"/>
              <a:t> </a:t>
            </a:r>
            <a:endParaRPr lang="en-US" dirty="0"/>
          </a:p>
          <a:p>
            <a:endParaRPr lang="en-US" dirty="0"/>
          </a:p>
          <a:p>
            <a:endParaRPr lang="en-US" dirty="0"/>
          </a:p>
        </p:txBody>
      </p:sp>
    </p:spTree>
    <p:extLst>
      <p:ext uri="{BB962C8B-B14F-4D97-AF65-F5344CB8AC3E}">
        <p14:creationId xmlns:p14="http://schemas.microsoft.com/office/powerpoint/2010/main" val="26176359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illustrates </a:t>
            </a:r>
            <a:r>
              <a:rPr lang="en-US" dirty="0" smtClean="0"/>
              <a:t>the range of consequences for the threat shown on slide 36. </a:t>
            </a:r>
            <a:r>
              <a:rPr lang="en-US" dirty="0"/>
              <a:t>C</a:t>
            </a:r>
            <a:r>
              <a:rPr lang="en-US" dirty="0" smtClean="0"/>
              <a:t>onsequences are generated by (1) examining the threat's impact on the workflow and (2) analyzing </a:t>
            </a:r>
            <a:r>
              <a:rPr lang="en-US" dirty="0"/>
              <a:t>the threat's impact on </a:t>
            </a:r>
            <a:r>
              <a:rPr lang="en-US" dirty="0" smtClean="0"/>
              <a:t>key stakeholders. </a:t>
            </a:r>
            <a:endParaRPr lang="en-US" dirty="0"/>
          </a:p>
          <a:p>
            <a:endParaRPr lang="en-US" dirty="0"/>
          </a:p>
        </p:txBody>
      </p:sp>
    </p:spTree>
    <p:extLst>
      <p:ext uri="{BB962C8B-B14F-4D97-AF65-F5344CB8AC3E}">
        <p14:creationId xmlns:p14="http://schemas.microsoft.com/office/powerpoint/2010/main" val="13028332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questions answered when performing Sub-Task </a:t>
            </a:r>
            <a:r>
              <a:rPr lang="en-US" dirty="0" smtClean="0"/>
              <a:t>2.3. </a:t>
            </a:r>
            <a:endParaRPr lang="en-US" dirty="0"/>
          </a:p>
          <a:p>
            <a:r>
              <a:rPr lang="en-US" dirty="0" smtClean="0"/>
              <a:t>The </a:t>
            </a:r>
            <a:r>
              <a:rPr lang="en-US" dirty="0"/>
              <a:t>goal of this  sub-task is to </a:t>
            </a:r>
            <a:r>
              <a:rPr lang="en-US" dirty="0" smtClean="0"/>
              <a:t>determine the conditions </a:t>
            </a:r>
            <a:r>
              <a:rPr lang="en-US" dirty="0"/>
              <a:t>or circumstances that </a:t>
            </a:r>
            <a:r>
              <a:rPr lang="en-US" dirty="0" smtClean="0"/>
              <a:t>will allow </a:t>
            </a:r>
            <a:r>
              <a:rPr lang="en-US" dirty="0"/>
              <a:t>the risk </a:t>
            </a:r>
            <a:r>
              <a:rPr lang="en-US" dirty="0" smtClean="0"/>
              <a:t>(threat and consequence) to </a:t>
            </a:r>
            <a:r>
              <a:rPr lang="en-US" dirty="0"/>
              <a:t>occur. These conditions or circumstances are referred to collectively as </a:t>
            </a:r>
            <a:r>
              <a:rPr lang="en-US" i="1" dirty="0"/>
              <a:t>enablers</a:t>
            </a:r>
            <a:r>
              <a:rPr lang="en-US" dirty="0"/>
              <a:t> and can include vulnerabilities, occurrence of related risks, actions that people might take, and dependencies on related technologies and data</a:t>
            </a:r>
            <a:r>
              <a:rPr lang="en-US" dirty="0" smtClean="0"/>
              <a:t>.</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358264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8"/>
          <p:cNvSpPr>
            <a:spLocks noGrp="1" noChangeArrowheads="1"/>
          </p:cNvSpPr>
          <p:nvPr>
            <p:ph type="ftr" sz="quarter" idx="4"/>
          </p:nvPr>
        </p:nvSpPr>
        <p:spPr>
          <a:xfrm>
            <a:off x="4007826" y="8758239"/>
            <a:ext cx="2137508" cy="19843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marL="228600" indent="-228600" eaLnBrk="1" hangingPunct="1"/>
            <a:endParaRPr lang="en-US" dirty="0" smtClean="0">
              <a:latin typeface="Arial" pitchFamily="34" charset="0"/>
              <a:ea typeface="ＭＳ Ｐゴシック"/>
            </a:endParaRPr>
          </a:p>
          <a:p>
            <a:pPr marL="228600" indent="-228600" eaLnBrk="1" hangingPunct="1"/>
            <a:endParaRPr lang="en-US" dirty="0" smtClean="0">
              <a:latin typeface="Arial" pitchFamily="34" charset="0"/>
              <a:ea typeface="ＭＳ Ｐゴシック"/>
            </a:endParaRPr>
          </a:p>
          <a:p>
            <a:pPr marL="228600" indent="-228600" eaLnBrk="1" hangingPunct="1"/>
            <a:endParaRPr lang="en-US" dirty="0" smtClean="0">
              <a:latin typeface="Arial" pitchFamily="34" charset="0"/>
              <a:ea typeface="ＭＳ Ｐゴシック"/>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illustrates the </a:t>
            </a:r>
            <a:r>
              <a:rPr lang="en-US" dirty="0" smtClean="0"/>
              <a:t>conditions and circumstances that enable the threat  (slide 36) and consequences  (slide 38) to occur. </a:t>
            </a:r>
          </a:p>
          <a:p>
            <a:endParaRPr lang="en-US" dirty="0"/>
          </a:p>
          <a:p>
            <a:endParaRPr lang="en-US" dirty="0" smtClean="0"/>
          </a:p>
        </p:txBody>
      </p:sp>
    </p:spTree>
    <p:extLst>
      <p:ext uri="{BB962C8B-B14F-4D97-AF65-F5344CB8AC3E}">
        <p14:creationId xmlns:p14="http://schemas.microsoft.com/office/powerpoint/2010/main" val="16333438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t>
            </a:r>
            <a:r>
              <a:rPr lang="en-US" dirty="0" smtClean="0"/>
              <a:t>continues the list of enablers from slide 40. </a:t>
            </a:r>
            <a:endParaRPr lang="en-US" dirty="0"/>
          </a:p>
          <a:p>
            <a:endParaRPr lang="en-US" dirty="0"/>
          </a:p>
        </p:txBody>
      </p:sp>
    </p:spTree>
    <p:extLst>
      <p:ext uri="{BB962C8B-B14F-4D97-AF65-F5344CB8AC3E}">
        <p14:creationId xmlns:p14="http://schemas.microsoft.com/office/powerpoint/2010/main" val="41918826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questions answered when performing Sub-Task </a:t>
            </a:r>
            <a:r>
              <a:rPr lang="en-US" dirty="0" smtClean="0"/>
              <a:t>2.4. </a:t>
            </a:r>
            <a:endParaRPr lang="en-US" dirty="0"/>
          </a:p>
          <a:p>
            <a:r>
              <a:rPr lang="en-US" dirty="0" smtClean="0"/>
              <a:t>The </a:t>
            </a:r>
            <a:r>
              <a:rPr lang="en-US" dirty="0"/>
              <a:t>goal of this  sub-task is </a:t>
            </a:r>
            <a:r>
              <a:rPr lang="en-US" dirty="0" smtClean="0"/>
              <a:t>to document a risk statement for each risk that is identified. </a:t>
            </a:r>
            <a:r>
              <a:rPr lang="en-US" dirty="0"/>
              <a:t>A risk statement is a succinct and specific description of a risk. Risk statements typically describe (1) a circumstance with the potential to produce loss (i.e., threat) and (2) the loss that will occur if that circumstance is realized (i.e., consequence). The if-then format is often used to capture a risk. The </a:t>
            </a:r>
            <a:r>
              <a:rPr lang="en-US" i="1" dirty="0"/>
              <a:t>if</a:t>
            </a:r>
            <a:r>
              <a:rPr lang="en-US" dirty="0"/>
              <a:t> part of the statement describes the threat, while the </a:t>
            </a:r>
            <a:r>
              <a:rPr lang="en-US" i="1" dirty="0"/>
              <a:t>then</a:t>
            </a:r>
            <a:r>
              <a:rPr lang="en-US" dirty="0"/>
              <a:t> part summarizes the consequences.</a:t>
            </a:r>
            <a:endParaRPr lang="en-US" dirty="0" smtClean="0"/>
          </a:p>
          <a:p>
            <a:endParaRPr lang="en-US" dirty="0"/>
          </a:p>
        </p:txBody>
      </p:sp>
    </p:spTree>
    <p:extLst>
      <p:ext uri="{BB962C8B-B14F-4D97-AF65-F5344CB8AC3E}">
        <p14:creationId xmlns:p14="http://schemas.microsoft.com/office/powerpoint/2010/main" val="1817280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t>
            </a:r>
            <a:r>
              <a:rPr lang="en-US" dirty="0" smtClean="0"/>
              <a:t>highlights the risk statement for the </a:t>
            </a:r>
            <a:r>
              <a:rPr lang="en-US" dirty="0"/>
              <a:t>threat  </a:t>
            </a:r>
            <a:r>
              <a:rPr lang="en-US" dirty="0" smtClean="0"/>
              <a:t>from slide 36 and the consequences from slide 38. </a:t>
            </a:r>
          </a:p>
          <a:p>
            <a:endParaRPr lang="en-US" dirty="0"/>
          </a:p>
        </p:txBody>
      </p:sp>
    </p:spTree>
    <p:extLst>
      <p:ext uri="{BB962C8B-B14F-4D97-AF65-F5344CB8AC3E}">
        <p14:creationId xmlns:p14="http://schemas.microsoft.com/office/powerpoint/2010/main" val="18108164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illustrates the risk from slide 43 in a scenario format. Here, the three elements of the </a:t>
            </a:r>
            <a:r>
              <a:rPr lang="en-US" dirty="0"/>
              <a:t>r</a:t>
            </a:r>
            <a:r>
              <a:rPr lang="en-US" dirty="0" smtClean="0"/>
              <a:t>isk (threat, enablers, consequences) are featured. A scenario-based expression of a risk can be useful for communicating the risk to certain audiences. </a:t>
            </a:r>
          </a:p>
          <a:p>
            <a:endParaRPr lang="en-US" dirty="0"/>
          </a:p>
        </p:txBody>
      </p:sp>
    </p:spTree>
    <p:extLst>
      <p:ext uri="{BB962C8B-B14F-4D97-AF65-F5344CB8AC3E}">
        <p14:creationId xmlns:p14="http://schemas.microsoft.com/office/powerpoint/2010/main" val="33274545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Task </a:t>
            </a:r>
            <a:r>
              <a:rPr lang="en-US" dirty="0" smtClean="0"/>
              <a:t>3 </a:t>
            </a:r>
            <a:r>
              <a:rPr lang="en-US" dirty="0"/>
              <a:t>comprises </a:t>
            </a:r>
            <a:r>
              <a:rPr lang="en-US" dirty="0" smtClean="0"/>
              <a:t>three sub-tasks:</a:t>
            </a:r>
          </a:p>
          <a:p>
            <a:pPr marL="50800" indent="-171450">
              <a:buFont typeface="Arial" panose="020B0604020202020204" pitchFamily="34" charset="0"/>
              <a:buChar char="•"/>
            </a:pPr>
            <a:r>
              <a:rPr lang="en-US" dirty="0"/>
              <a:t>Establish probability</a:t>
            </a:r>
            <a:r>
              <a:rPr lang="en-US" dirty="0" smtClean="0"/>
              <a:t>. </a:t>
            </a:r>
            <a:r>
              <a:rPr lang="en-US" dirty="0"/>
              <a:t>(Sub-Task </a:t>
            </a:r>
            <a:r>
              <a:rPr lang="en-US" dirty="0" smtClean="0"/>
              <a:t>3.1)</a:t>
            </a:r>
            <a:endParaRPr lang="en-US" dirty="0"/>
          </a:p>
          <a:p>
            <a:pPr marL="50800" indent="-171450">
              <a:buFont typeface="Arial" panose="020B0604020202020204" pitchFamily="34" charset="0"/>
              <a:buChar char="•"/>
            </a:pPr>
            <a:r>
              <a:rPr lang="en-US" dirty="0"/>
              <a:t>Establish impact</a:t>
            </a:r>
            <a:r>
              <a:rPr lang="en-US" dirty="0" smtClean="0"/>
              <a:t>. </a:t>
            </a:r>
            <a:r>
              <a:rPr lang="en-US" dirty="0"/>
              <a:t>(Sub-Task </a:t>
            </a:r>
            <a:r>
              <a:rPr lang="en-US" dirty="0" smtClean="0"/>
              <a:t>3.2)</a:t>
            </a:r>
            <a:endParaRPr lang="en-US" dirty="0"/>
          </a:p>
          <a:p>
            <a:pPr marL="50800" indent="-171450">
              <a:buFont typeface="Arial" panose="020B0604020202020204" pitchFamily="34" charset="0"/>
              <a:buChar char="•"/>
            </a:pPr>
            <a:r>
              <a:rPr lang="en-US" dirty="0"/>
              <a:t>Determine risk exposure</a:t>
            </a:r>
            <a:r>
              <a:rPr lang="en-US" dirty="0" smtClean="0"/>
              <a:t>. </a:t>
            </a:r>
            <a:r>
              <a:rPr lang="en-US" dirty="0"/>
              <a:t>(Sub-Task </a:t>
            </a:r>
            <a:r>
              <a:rPr lang="en-US" dirty="0" smtClean="0"/>
              <a:t>3.3)</a:t>
            </a:r>
            <a:endParaRPr lang="en-US" dirty="0"/>
          </a:p>
          <a:p>
            <a:r>
              <a:rPr lang="en-US" dirty="0" smtClean="0"/>
              <a:t>The </a:t>
            </a:r>
            <a:r>
              <a:rPr lang="en-US" dirty="0"/>
              <a:t>overarching goal of Task </a:t>
            </a:r>
            <a:r>
              <a:rPr lang="en-US" dirty="0" smtClean="0"/>
              <a:t>3 </a:t>
            </a:r>
            <a:r>
              <a:rPr lang="en-US" dirty="0"/>
              <a:t>is to </a:t>
            </a:r>
            <a:r>
              <a:rPr lang="en-US" dirty="0" smtClean="0"/>
              <a:t>analyze each risk identified during Task 2 in relation to predefined criteria. </a:t>
            </a:r>
            <a:endParaRPr lang="en-US" dirty="0"/>
          </a:p>
        </p:txBody>
      </p:sp>
    </p:spTree>
    <p:extLst>
      <p:ext uri="{BB962C8B-B14F-4D97-AF65-F5344CB8AC3E}">
        <p14:creationId xmlns:p14="http://schemas.microsoft.com/office/powerpoint/2010/main" val="9450393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questions answered when performing Sub-Task </a:t>
            </a:r>
            <a:r>
              <a:rPr lang="en-US" dirty="0" smtClean="0"/>
              <a:t>3.1. </a:t>
            </a:r>
            <a:endParaRPr lang="en-US" dirty="0"/>
          </a:p>
          <a:p>
            <a:r>
              <a:rPr lang="en-US" dirty="0" smtClean="0"/>
              <a:t>The </a:t>
            </a:r>
            <a:r>
              <a:rPr lang="en-US" dirty="0"/>
              <a:t>goal of this  sub-task is to establish </a:t>
            </a:r>
            <a:r>
              <a:rPr lang="en-US" dirty="0" smtClean="0"/>
              <a:t>the probability for each risk that is identified. Probability provides a measure </a:t>
            </a:r>
            <a:r>
              <a:rPr lang="en-US" dirty="0"/>
              <a:t>of the likelihood that a risk will </a:t>
            </a:r>
            <a:r>
              <a:rPr lang="en-US" dirty="0" smtClean="0"/>
              <a:t>occur.</a:t>
            </a:r>
            <a:endParaRPr lang="en-US" dirty="0"/>
          </a:p>
        </p:txBody>
      </p:sp>
    </p:spTree>
    <p:extLst>
      <p:ext uri="{BB962C8B-B14F-4D97-AF65-F5344CB8AC3E}">
        <p14:creationId xmlns:p14="http://schemas.microsoft.com/office/powerpoint/2010/main" val="40787529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Probability is evaluated in relation to a set of predefined criteria. These criteria provide definitions for values of probability. </a:t>
            </a:r>
            <a:r>
              <a:rPr lang="en-US" dirty="0"/>
              <a:t>Qualitative risk assessments can define different levels of probability values, such as </a:t>
            </a:r>
            <a:endParaRPr lang="en-US" dirty="0" smtClean="0"/>
          </a:p>
          <a:p>
            <a:pPr marL="171450" indent="-171450">
              <a:buFont typeface="Arial" panose="020B0604020202020204" pitchFamily="34" charset="0"/>
              <a:buChar char="•"/>
            </a:pPr>
            <a:r>
              <a:rPr lang="en-US" dirty="0" smtClean="0"/>
              <a:t>Three </a:t>
            </a:r>
            <a:r>
              <a:rPr lang="en-US" dirty="0"/>
              <a:t>levels – likely, occasional, remote</a:t>
            </a:r>
          </a:p>
          <a:p>
            <a:pPr marL="50800" indent="-171450">
              <a:buFont typeface="Arial" panose="020B0604020202020204" pitchFamily="34" charset="0"/>
              <a:buChar char="•"/>
            </a:pPr>
            <a:r>
              <a:rPr lang="en-US" dirty="0"/>
              <a:t>Five levels – </a:t>
            </a:r>
            <a:r>
              <a:rPr lang="en-US" dirty="0" smtClean="0"/>
              <a:t>frequent, likely, occasional, remote, rare</a:t>
            </a:r>
            <a:endParaRPr lang="en-US" dirty="0"/>
          </a:p>
          <a:p>
            <a:r>
              <a:rPr lang="en-US" dirty="0" smtClean="0"/>
              <a:t>This slide shows criteria for a five levels of probability. Criteria </a:t>
            </a:r>
            <a:r>
              <a:rPr lang="en-US" dirty="0"/>
              <a:t>for evaluating probability must be tailored to </a:t>
            </a:r>
            <a:r>
              <a:rPr lang="en-US" dirty="0" smtClean="0"/>
              <a:t>the operational context in which risk is being evaluated. </a:t>
            </a:r>
            <a:endParaRPr lang="en-US" dirty="0"/>
          </a:p>
          <a:p>
            <a:endParaRPr lang="en-US" dirty="0"/>
          </a:p>
        </p:txBody>
      </p:sp>
    </p:spTree>
    <p:extLst>
      <p:ext uri="{BB962C8B-B14F-4D97-AF65-F5344CB8AC3E}">
        <p14:creationId xmlns:p14="http://schemas.microsoft.com/office/powerpoint/2010/main" val="321822920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 probability value for the risk being analyzed. (See slide 43 for the risk statement.) The rationale for </a:t>
            </a:r>
            <a:r>
              <a:rPr lang="en-US" dirty="0"/>
              <a:t>selecting </a:t>
            </a:r>
            <a:r>
              <a:rPr lang="en-US" dirty="0" smtClean="0"/>
              <a:t>the probability value is also documented. </a:t>
            </a:r>
          </a:p>
          <a:p>
            <a:endParaRPr lang="en-US" dirty="0"/>
          </a:p>
        </p:txBody>
      </p:sp>
    </p:spTree>
    <p:extLst>
      <p:ext uri="{BB962C8B-B14F-4D97-AF65-F5344CB8AC3E}">
        <p14:creationId xmlns:p14="http://schemas.microsoft.com/office/powerpoint/2010/main" val="21124701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questions answered when performing Sub-Task </a:t>
            </a:r>
            <a:r>
              <a:rPr lang="en-US" dirty="0" smtClean="0"/>
              <a:t>3.2. </a:t>
            </a:r>
            <a:endParaRPr lang="en-US" dirty="0"/>
          </a:p>
          <a:p>
            <a:r>
              <a:rPr lang="en-US" dirty="0" smtClean="0"/>
              <a:t>The </a:t>
            </a:r>
            <a:r>
              <a:rPr lang="en-US" dirty="0"/>
              <a:t>goal of this  sub-task is to </a:t>
            </a:r>
            <a:r>
              <a:rPr lang="en-US" dirty="0" smtClean="0"/>
              <a:t>establish the impact of each </a:t>
            </a:r>
            <a:r>
              <a:rPr lang="en-US" dirty="0"/>
              <a:t>risk that is identified. </a:t>
            </a:r>
            <a:r>
              <a:rPr lang="en-US" dirty="0" smtClean="0"/>
              <a:t>Impact provides </a:t>
            </a:r>
            <a:r>
              <a:rPr lang="en-US" dirty="0"/>
              <a:t>a measure </a:t>
            </a:r>
            <a:r>
              <a:rPr lang="en-US" dirty="0" smtClean="0"/>
              <a:t>of </a:t>
            </a:r>
            <a:r>
              <a:rPr lang="en-US" dirty="0"/>
              <a:t>the severity of a risk’s consequence if the risk were to </a:t>
            </a:r>
            <a:r>
              <a:rPr lang="en-US" dirty="0" smtClean="0"/>
              <a:t>occur.</a:t>
            </a:r>
            <a:endParaRPr lang="en-US" dirty="0"/>
          </a:p>
        </p:txBody>
      </p:sp>
    </p:spTree>
    <p:extLst>
      <p:ext uri="{BB962C8B-B14F-4D97-AF65-F5344CB8AC3E}">
        <p14:creationId xmlns:p14="http://schemas.microsoft.com/office/powerpoint/2010/main" val="201465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8"/>
          <p:cNvSpPr>
            <a:spLocks noGrp="1" noChangeArrowheads="1"/>
          </p:cNvSpPr>
          <p:nvPr>
            <p:ph type="ftr" sz="quarter" idx="4"/>
          </p:nvPr>
        </p:nvSpPr>
        <p:spPr>
          <a:xfrm>
            <a:off x="4007826" y="8758239"/>
            <a:ext cx="2137508" cy="19843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Impact is </a:t>
            </a:r>
            <a:r>
              <a:rPr lang="en-US" dirty="0"/>
              <a:t>evaluated in relation to a set of predefined criteria. These criteria provide definitions for values of </a:t>
            </a:r>
            <a:r>
              <a:rPr lang="en-US" dirty="0" smtClean="0"/>
              <a:t>impact. </a:t>
            </a:r>
            <a:r>
              <a:rPr lang="en-US" dirty="0"/>
              <a:t>Qualitative risk </a:t>
            </a:r>
            <a:r>
              <a:rPr lang="en-US" dirty="0" smtClean="0"/>
              <a:t>assessments can define different levels of impact values, such </a:t>
            </a:r>
            <a:r>
              <a:rPr lang="en-US" dirty="0"/>
              <a:t>as</a:t>
            </a:r>
          </a:p>
          <a:p>
            <a:pPr marL="50800" indent="-171450">
              <a:buFont typeface="Arial" panose="020B0604020202020204" pitchFamily="34" charset="0"/>
              <a:buChar char="•"/>
            </a:pPr>
            <a:r>
              <a:rPr lang="en-US" dirty="0"/>
              <a:t>Three levels – high, medium, low</a:t>
            </a:r>
          </a:p>
          <a:p>
            <a:pPr marL="50800" indent="-171450">
              <a:buFont typeface="Arial" panose="020B0604020202020204" pitchFamily="34" charset="0"/>
              <a:buChar char="•"/>
            </a:pPr>
            <a:r>
              <a:rPr lang="en-US" dirty="0"/>
              <a:t>Five levels – maximum, high, medium, low, minimum</a:t>
            </a:r>
          </a:p>
          <a:p>
            <a:r>
              <a:rPr lang="en-US" dirty="0" smtClean="0"/>
              <a:t>This </a:t>
            </a:r>
            <a:r>
              <a:rPr lang="en-US" dirty="0"/>
              <a:t>slide shows criteria for a five levels of </a:t>
            </a:r>
            <a:r>
              <a:rPr lang="en-US" dirty="0" smtClean="0"/>
              <a:t>impact. </a:t>
            </a:r>
            <a:r>
              <a:rPr lang="en-US" dirty="0"/>
              <a:t>Criteria for evaluating </a:t>
            </a:r>
            <a:r>
              <a:rPr lang="en-US" dirty="0" smtClean="0"/>
              <a:t>impact must </a:t>
            </a:r>
            <a:r>
              <a:rPr lang="en-US" dirty="0"/>
              <a:t>be tailored to the operational context in which risk is being evaluated. </a:t>
            </a:r>
          </a:p>
          <a:p>
            <a:endParaRPr lang="en-US" dirty="0"/>
          </a:p>
          <a:p>
            <a:endParaRPr lang="en-US" dirty="0"/>
          </a:p>
        </p:txBody>
      </p:sp>
    </p:spTree>
    <p:extLst>
      <p:ext uri="{BB962C8B-B14F-4D97-AF65-F5344CB8AC3E}">
        <p14:creationId xmlns:p14="http://schemas.microsoft.com/office/powerpoint/2010/main" val="25092309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a:t>
            </a:r>
            <a:r>
              <a:rPr lang="en-US" dirty="0" smtClean="0"/>
              <a:t>impact value </a:t>
            </a:r>
            <a:r>
              <a:rPr lang="en-US" dirty="0"/>
              <a:t>for the risk being </a:t>
            </a:r>
            <a:r>
              <a:rPr lang="en-US" dirty="0" smtClean="0"/>
              <a:t>analyzed. </a:t>
            </a:r>
            <a:r>
              <a:rPr lang="en-US" dirty="0"/>
              <a:t>(See slide 43 for the risk statement.) The rationale for </a:t>
            </a:r>
            <a:r>
              <a:rPr lang="en-US" dirty="0" smtClean="0"/>
              <a:t>selecting </a:t>
            </a:r>
            <a:r>
              <a:rPr lang="en-US" dirty="0"/>
              <a:t>the </a:t>
            </a:r>
            <a:r>
              <a:rPr lang="en-US" dirty="0" smtClean="0"/>
              <a:t>impact </a:t>
            </a:r>
            <a:r>
              <a:rPr lang="en-US" dirty="0"/>
              <a:t>value </a:t>
            </a:r>
            <a:r>
              <a:rPr lang="en-US" dirty="0" smtClean="0"/>
              <a:t>is </a:t>
            </a:r>
            <a:r>
              <a:rPr lang="en-US" dirty="0"/>
              <a:t>also documented. </a:t>
            </a:r>
          </a:p>
          <a:p>
            <a:r>
              <a:rPr lang="en-US" dirty="0" smtClean="0"/>
              <a:t>For the risk being analyzed, note that the impact value was judged to be between high and maximum based on the criteria. </a:t>
            </a:r>
            <a:endParaRPr lang="en-US" dirty="0"/>
          </a:p>
          <a:p>
            <a:endParaRPr lang="en-US" dirty="0"/>
          </a:p>
        </p:txBody>
      </p:sp>
      <p:sp>
        <p:nvSpPr>
          <p:cNvPr id="4" name="Footer Placeholder 3"/>
          <p:cNvSpPr>
            <a:spLocks noGrp="1"/>
          </p:cNvSpPr>
          <p:nvPr>
            <p:ph type="ftr" sz="quarter" idx="10"/>
          </p:nvPr>
        </p:nvSpPr>
        <p:spPr>
          <a:xfrm>
            <a:off x="4007826" y="8758239"/>
            <a:ext cx="2137508" cy="198437"/>
          </a:xfrm>
          <a:prstGeom prst="rect">
            <a:avLst/>
          </a:prstGeom>
        </p:spPr>
        <p:txBody>
          <a:bodyPr/>
          <a:lstStyle/>
          <a:p>
            <a:pPr>
              <a:defRPr/>
            </a:pPr>
            <a:r>
              <a:rPr lang="en-US" dirty="0" smtClean="0">
                <a:solidFill>
                  <a:prstClr val="black"/>
                </a:solidFill>
              </a:rPr>
              <a:t>© 2014 Carnegie Mellon University</a:t>
            </a:r>
            <a:endParaRPr lang="en-US" i="1" dirty="0">
              <a:solidFill>
                <a:prstClr val="black"/>
              </a:solidFill>
              <a:latin typeface="Times New Roman" pitchFamily="18" charset="0"/>
            </a:endParaRPr>
          </a:p>
        </p:txBody>
      </p:sp>
    </p:spTree>
    <p:extLst>
      <p:ext uri="{BB962C8B-B14F-4D97-AF65-F5344CB8AC3E}">
        <p14:creationId xmlns:p14="http://schemas.microsoft.com/office/powerpoint/2010/main" val="344112596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a:t>
            </a:r>
            <a:r>
              <a:rPr lang="en-US" dirty="0" smtClean="0"/>
              <a:t>question </a:t>
            </a:r>
            <a:r>
              <a:rPr lang="en-US" dirty="0"/>
              <a:t>answered when performing Sub-Task </a:t>
            </a:r>
            <a:r>
              <a:rPr lang="en-US" dirty="0" smtClean="0"/>
              <a:t>3.3. </a:t>
            </a:r>
            <a:endParaRPr lang="en-US" dirty="0"/>
          </a:p>
          <a:p>
            <a:r>
              <a:rPr lang="en-US" dirty="0" smtClean="0"/>
              <a:t>The </a:t>
            </a:r>
            <a:r>
              <a:rPr lang="en-US" dirty="0"/>
              <a:t>goal of this  sub-task is to establish the </a:t>
            </a:r>
            <a:r>
              <a:rPr lang="en-US" dirty="0" smtClean="0"/>
              <a:t>risk exposure for each </a:t>
            </a:r>
            <a:r>
              <a:rPr lang="en-US" dirty="0"/>
              <a:t>risk that is identified. </a:t>
            </a:r>
            <a:r>
              <a:rPr lang="en-US" dirty="0" smtClean="0"/>
              <a:t>Risk exposure provides </a:t>
            </a:r>
            <a:r>
              <a:rPr lang="en-US" dirty="0"/>
              <a:t>a </a:t>
            </a:r>
            <a:r>
              <a:rPr lang="en-US" dirty="0"/>
              <a:t>measure of the magnitude of a risk based on </a:t>
            </a:r>
            <a:r>
              <a:rPr lang="en-US" dirty="0" smtClean="0"/>
              <a:t> its values </a:t>
            </a:r>
            <a:r>
              <a:rPr lang="en-US" dirty="0"/>
              <a:t>of probability and impact</a:t>
            </a:r>
            <a:r>
              <a:rPr lang="en-US" dirty="0" smtClean="0"/>
              <a:t>.</a:t>
            </a:r>
            <a:endParaRPr lang="en-US" dirty="0"/>
          </a:p>
          <a:p>
            <a:endParaRPr lang="en-US" dirty="0"/>
          </a:p>
        </p:txBody>
      </p:sp>
    </p:spTree>
    <p:extLst>
      <p:ext uri="{BB962C8B-B14F-4D97-AF65-F5344CB8AC3E}">
        <p14:creationId xmlns:p14="http://schemas.microsoft.com/office/powerpoint/2010/main" val="274138370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 exposure is </a:t>
            </a:r>
            <a:r>
              <a:rPr lang="en-US" dirty="0"/>
              <a:t>evaluated in relation to a set of predefined criteria. </a:t>
            </a:r>
            <a:r>
              <a:rPr lang="en-US" dirty="0" smtClean="0"/>
              <a:t>A </a:t>
            </a:r>
            <a:r>
              <a:rPr lang="en-US" dirty="0"/>
              <a:t>matrix is used to derive risk exposure from the individual values of probability and impact</a:t>
            </a:r>
            <a:r>
              <a:rPr lang="en-US" dirty="0" smtClean="0"/>
              <a:t>.. </a:t>
            </a:r>
            <a:r>
              <a:rPr lang="en-US" dirty="0"/>
              <a:t>Qualitative risk assessments can define different levels of </a:t>
            </a:r>
            <a:r>
              <a:rPr lang="en-US" dirty="0" smtClean="0"/>
              <a:t>risk exposure, </a:t>
            </a:r>
            <a:r>
              <a:rPr lang="en-US" dirty="0"/>
              <a:t>such as</a:t>
            </a:r>
          </a:p>
          <a:p>
            <a:pPr marL="50800" indent="-171450">
              <a:buFont typeface="Arial" panose="020B0604020202020204" pitchFamily="34" charset="0"/>
              <a:buChar char="•"/>
            </a:pPr>
            <a:r>
              <a:rPr lang="en-US" dirty="0"/>
              <a:t>Three levels – high, medium, low</a:t>
            </a:r>
          </a:p>
          <a:p>
            <a:pPr marL="50800" indent="-171450">
              <a:buFont typeface="Arial" panose="020B0604020202020204" pitchFamily="34" charset="0"/>
              <a:buChar char="•"/>
            </a:pPr>
            <a:r>
              <a:rPr lang="en-US" dirty="0"/>
              <a:t>Five levels – maximum, high, medium, low, minimum</a:t>
            </a:r>
          </a:p>
          <a:p>
            <a:r>
              <a:rPr lang="en-US" dirty="0" smtClean="0"/>
              <a:t>This </a:t>
            </a:r>
            <a:r>
              <a:rPr lang="en-US" dirty="0"/>
              <a:t>slide shows </a:t>
            </a:r>
            <a:r>
              <a:rPr lang="en-US" dirty="0" smtClean="0"/>
              <a:t>a matrix for </a:t>
            </a:r>
            <a:r>
              <a:rPr lang="en-US" dirty="0"/>
              <a:t>a five levels of </a:t>
            </a:r>
            <a:r>
              <a:rPr lang="en-US" dirty="0" smtClean="0"/>
              <a:t>risk exposure. </a:t>
            </a:r>
            <a:r>
              <a:rPr lang="en-US" dirty="0"/>
              <a:t>Criteria for deriving risk exposure </a:t>
            </a:r>
            <a:r>
              <a:rPr lang="en-US" dirty="0" smtClean="0"/>
              <a:t>must </a:t>
            </a:r>
            <a:r>
              <a:rPr lang="en-US" dirty="0"/>
              <a:t>be tailored to the operational context in which risk is being evaluated. </a:t>
            </a:r>
          </a:p>
          <a:p>
            <a:endParaRPr lang="en-US" dirty="0" smtClean="0"/>
          </a:p>
        </p:txBody>
      </p:sp>
    </p:spTree>
    <p:extLst>
      <p:ext uri="{BB962C8B-B14F-4D97-AF65-F5344CB8AC3E}">
        <p14:creationId xmlns:p14="http://schemas.microsoft.com/office/powerpoint/2010/main" val="262607227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 </a:t>
            </a:r>
            <a:r>
              <a:rPr lang="en-US" dirty="0"/>
              <a:t>exposure </a:t>
            </a:r>
            <a:r>
              <a:rPr lang="en-US" dirty="0" smtClean="0"/>
              <a:t>is determined using </a:t>
            </a:r>
            <a:r>
              <a:rPr lang="en-US" dirty="0"/>
              <a:t>the current values of probability and </a:t>
            </a:r>
            <a:r>
              <a:rPr lang="en-US" dirty="0" smtClean="0"/>
              <a:t>impact. </a:t>
            </a:r>
            <a:r>
              <a:rPr lang="en-US" dirty="0"/>
              <a:t>For the selected </a:t>
            </a:r>
            <a:r>
              <a:rPr lang="en-US" dirty="0" smtClean="0"/>
              <a:t>risk, </a:t>
            </a:r>
            <a:r>
              <a:rPr lang="en-US" dirty="0"/>
              <a:t>the </a:t>
            </a:r>
            <a:r>
              <a:rPr lang="en-US" dirty="0" smtClean="0"/>
              <a:t>probability was determined to be rare</a:t>
            </a:r>
            <a:r>
              <a:rPr lang="en-US" dirty="0"/>
              <a:t> </a:t>
            </a:r>
            <a:r>
              <a:rPr lang="en-US" dirty="0" smtClean="0"/>
              <a:t>and the impact </a:t>
            </a:r>
            <a:r>
              <a:rPr lang="en-US" dirty="0"/>
              <a:t>was determined to be </a:t>
            </a:r>
            <a:r>
              <a:rPr lang="en-US" dirty="0" smtClean="0"/>
              <a:t>between </a:t>
            </a:r>
            <a:r>
              <a:rPr lang="en-US" dirty="0"/>
              <a:t>high and maximum. </a:t>
            </a:r>
            <a:endParaRPr lang="en-US" dirty="0" smtClean="0"/>
          </a:p>
          <a:p>
            <a:r>
              <a:rPr lang="en-US" dirty="0" smtClean="0"/>
              <a:t>As </a:t>
            </a:r>
            <a:r>
              <a:rPr lang="en-US" dirty="0"/>
              <a:t>shown in </a:t>
            </a:r>
            <a:r>
              <a:rPr lang="en-US" dirty="0" smtClean="0"/>
              <a:t>the figure, risk exposure is the </a:t>
            </a:r>
            <a:r>
              <a:rPr lang="en-US" dirty="0"/>
              <a:t>intersection between the probability and impact </a:t>
            </a:r>
            <a:r>
              <a:rPr lang="en-US" dirty="0" smtClean="0"/>
              <a:t>values. As a result, the risk exposure for this example is </a:t>
            </a:r>
            <a:r>
              <a:rPr lang="en-US" i="1" dirty="0" smtClean="0"/>
              <a:t>low-medium</a:t>
            </a:r>
            <a:r>
              <a:rPr lang="en-US" dirty="0"/>
              <a:t>.</a:t>
            </a:r>
            <a:endParaRPr lang="en-US" dirty="0"/>
          </a:p>
        </p:txBody>
      </p:sp>
    </p:spTree>
    <p:extLst>
      <p:ext uri="{BB962C8B-B14F-4D97-AF65-F5344CB8AC3E}">
        <p14:creationId xmlns:p14="http://schemas.microsoft.com/office/powerpoint/2010/main" val="34996729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Task </a:t>
            </a:r>
            <a:r>
              <a:rPr lang="en-US" dirty="0" smtClean="0"/>
              <a:t>4 </a:t>
            </a:r>
            <a:r>
              <a:rPr lang="en-US" dirty="0"/>
              <a:t>comprises </a:t>
            </a:r>
            <a:r>
              <a:rPr lang="en-US" dirty="0" smtClean="0"/>
              <a:t>two sub-tasks:</a:t>
            </a:r>
            <a:endParaRPr lang="en-US" dirty="0"/>
          </a:p>
          <a:p>
            <a:pPr marL="50800" indent="-171450">
              <a:buFont typeface="Arial" panose="020B0604020202020204" pitchFamily="34" charset="0"/>
              <a:buChar char="•"/>
            </a:pPr>
            <a:r>
              <a:rPr lang="en-US" dirty="0" smtClean="0"/>
              <a:t>Prioritize </a:t>
            </a:r>
            <a:r>
              <a:rPr lang="en-US" dirty="0"/>
              <a:t>risks</a:t>
            </a:r>
            <a:r>
              <a:rPr lang="en-US" dirty="0" smtClean="0"/>
              <a:t>. (</a:t>
            </a:r>
            <a:r>
              <a:rPr lang="en-US" dirty="0"/>
              <a:t>Sub-Task </a:t>
            </a:r>
            <a:r>
              <a:rPr lang="en-US" dirty="0" smtClean="0"/>
              <a:t>4.1)</a:t>
            </a:r>
            <a:endParaRPr lang="en-US" dirty="0"/>
          </a:p>
          <a:p>
            <a:pPr marL="50800" indent="-171450">
              <a:buFont typeface="Arial" panose="020B0604020202020204" pitchFamily="34" charset="0"/>
              <a:buChar char="•"/>
            </a:pPr>
            <a:r>
              <a:rPr lang="en-US" dirty="0"/>
              <a:t>Select control approach</a:t>
            </a:r>
            <a:r>
              <a:rPr lang="en-US" dirty="0" smtClean="0"/>
              <a:t>. </a:t>
            </a:r>
            <a:r>
              <a:rPr lang="en-US" dirty="0"/>
              <a:t>(Sub-Task </a:t>
            </a:r>
            <a:r>
              <a:rPr lang="en-US" dirty="0" smtClean="0"/>
              <a:t>4.2)</a:t>
            </a:r>
            <a:endParaRPr lang="en-US" dirty="0"/>
          </a:p>
          <a:p>
            <a:r>
              <a:rPr lang="en-US" dirty="0" smtClean="0"/>
              <a:t>The </a:t>
            </a:r>
            <a:r>
              <a:rPr lang="en-US" dirty="0"/>
              <a:t>overarching goal of Task </a:t>
            </a:r>
            <a:r>
              <a:rPr lang="en-US" dirty="0" smtClean="0"/>
              <a:t>4 </a:t>
            </a:r>
            <a:r>
              <a:rPr lang="en-US" dirty="0"/>
              <a:t>is </a:t>
            </a:r>
            <a:r>
              <a:rPr lang="en-US" dirty="0" smtClean="0"/>
              <a:t>to decide how to address each risk. The </a:t>
            </a:r>
            <a:r>
              <a:rPr lang="en-US" dirty="0"/>
              <a:t>strategy for controlling a risk is based on the measures for the risk (i.e., probability, impact, and risk exposure), which are established during the risk assessment. Decision-making criteria (e.g., for prioritizing risks or deciding when to escalate risks within an organization) may also be used to help determine the appropriate strategy for controlling a risk. Common control approaches include:</a:t>
            </a:r>
          </a:p>
          <a:p>
            <a:pPr marL="171450" lvl="0" indent="-171450">
              <a:buFont typeface="Arial" panose="020B0604020202020204" pitchFamily="34" charset="0"/>
              <a:buChar char="•"/>
            </a:pPr>
            <a:r>
              <a:rPr lang="en-US" i="1" dirty="0"/>
              <a:t>Accept</a:t>
            </a:r>
            <a:r>
              <a:rPr lang="en-US" dirty="0"/>
              <a:t> – If a risk occurs, its consequences will be tolerated; no proactive action to address the risk will be taken. When a risk is accepted, the rationale for doing so is documented.</a:t>
            </a:r>
          </a:p>
          <a:p>
            <a:pPr marL="171450" lvl="0" indent="-171450">
              <a:buFont typeface="Arial" panose="020B0604020202020204" pitchFamily="34" charset="0"/>
              <a:buChar char="•"/>
            </a:pPr>
            <a:r>
              <a:rPr lang="en-US" i="1" dirty="0"/>
              <a:t>Transfer</a:t>
            </a:r>
            <a:r>
              <a:rPr lang="en-US" dirty="0"/>
              <a:t> – A risk is shifted to another party (e.g., through insurance or outsourcing).</a:t>
            </a:r>
          </a:p>
          <a:p>
            <a:pPr marL="171450" lvl="0" indent="-171450">
              <a:buFont typeface="Arial" panose="020B0604020202020204" pitchFamily="34" charset="0"/>
              <a:buChar char="•"/>
            </a:pPr>
            <a:r>
              <a:rPr lang="en-US" i="1" dirty="0"/>
              <a:t>Avoid</a:t>
            </a:r>
            <a:r>
              <a:rPr lang="en-US" dirty="0"/>
              <a:t> – Activities are restructured to eliminate the possibility of a risk occurring.</a:t>
            </a:r>
          </a:p>
          <a:p>
            <a:pPr marL="171450" lvl="0" indent="-171450">
              <a:buFont typeface="Arial" panose="020B0604020202020204" pitchFamily="34" charset="0"/>
              <a:buChar char="•"/>
            </a:pPr>
            <a:r>
              <a:rPr lang="en-US" i="1" dirty="0"/>
              <a:t>Mitigate</a:t>
            </a:r>
            <a:r>
              <a:rPr lang="en-US" dirty="0"/>
              <a:t> – Actions are implemented in an attempt to reduce or contain a risk.</a:t>
            </a:r>
          </a:p>
          <a:p>
            <a:endParaRPr lang="en-US" dirty="0"/>
          </a:p>
        </p:txBody>
      </p:sp>
    </p:spTree>
    <p:extLst>
      <p:ext uri="{BB962C8B-B14F-4D97-AF65-F5344CB8AC3E}">
        <p14:creationId xmlns:p14="http://schemas.microsoft.com/office/powerpoint/2010/main" val="417188310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question answered when performing Sub-Task </a:t>
            </a:r>
            <a:r>
              <a:rPr lang="en-US" dirty="0" smtClean="0"/>
              <a:t>4.1. </a:t>
            </a:r>
            <a:endParaRPr lang="en-US" dirty="0"/>
          </a:p>
          <a:p>
            <a:r>
              <a:rPr lang="en-US" dirty="0" smtClean="0"/>
              <a:t>The </a:t>
            </a:r>
            <a:r>
              <a:rPr lang="en-US" dirty="0"/>
              <a:t>goal of this  sub-task is </a:t>
            </a:r>
            <a:r>
              <a:rPr lang="en-US" dirty="0" smtClean="0"/>
              <a:t>to prioritize risks based on their values of impact, probability, and risk exposure. </a:t>
            </a:r>
          </a:p>
          <a:p>
            <a:r>
              <a:rPr lang="en-US" dirty="0" smtClean="0"/>
              <a:t>The following </a:t>
            </a:r>
            <a:r>
              <a:rPr lang="en-US" dirty="0"/>
              <a:t>guidelines </a:t>
            </a:r>
            <a:r>
              <a:rPr lang="en-US" dirty="0" smtClean="0"/>
              <a:t>can be used when prioritizing a list </a:t>
            </a:r>
            <a:r>
              <a:rPr lang="en-US" dirty="0"/>
              <a:t>of risks:</a:t>
            </a:r>
          </a:p>
          <a:p>
            <a:pPr marL="171450" lvl="0" indent="-171450">
              <a:buFont typeface="Arial" panose="020B0604020202020204" pitchFamily="34" charset="0"/>
              <a:buChar char="•"/>
            </a:pPr>
            <a:r>
              <a:rPr lang="en-US" dirty="0"/>
              <a:t>Use impact as the primary factor for prioritizing cybersecurity risks. Risks with the largest impacts are deemed to be of highest priority.</a:t>
            </a:r>
          </a:p>
          <a:p>
            <a:pPr marL="171450" lvl="0" indent="-171450">
              <a:buFont typeface="Arial" panose="020B0604020202020204" pitchFamily="34" charset="0"/>
              <a:buChar char="•"/>
            </a:pPr>
            <a:r>
              <a:rPr lang="en-US" dirty="0"/>
              <a:t>Use probability as the secondary factor for prioritizing cybersecurity risks. Probability is used to prioritize risks that have equal impacts. Risks of equal impact with the largest probabilities are considered to be the highest priority risks.</a:t>
            </a:r>
          </a:p>
          <a:p>
            <a:r>
              <a:rPr lang="en-US" dirty="0" smtClean="0"/>
              <a:t>The prioritization </a:t>
            </a:r>
            <a:r>
              <a:rPr lang="en-US" dirty="0"/>
              <a:t>guidelines </a:t>
            </a:r>
            <a:r>
              <a:rPr lang="en-US" dirty="0" smtClean="0"/>
              <a:t>should be tailored to </a:t>
            </a:r>
            <a:r>
              <a:rPr lang="en-US" dirty="0"/>
              <a:t>the decision-making needs of key stakeholders</a:t>
            </a:r>
            <a:r>
              <a:rPr lang="en-US" dirty="0" smtClean="0"/>
              <a:t>. </a:t>
            </a:r>
          </a:p>
          <a:p>
            <a:endParaRPr lang="en-US" dirty="0"/>
          </a:p>
          <a:p>
            <a:endParaRPr lang="en-US" dirty="0"/>
          </a:p>
        </p:txBody>
      </p:sp>
    </p:spTree>
    <p:extLst>
      <p:ext uri="{BB962C8B-B14F-4D97-AF65-F5344CB8AC3E}">
        <p14:creationId xmlns:p14="http://schemas.microsoft.com/office/powerpoint/2010/main" val="282391765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t>
            </a:r>
            <a:r>
              <a:rPr lang="en-US" dirty="0" smtClean="0"/>
              <a:t>shows a spreadsheet that documents the results of risk prioritization. The risk that has been analyzed in this presentation is Risk 1 </a:t>
            </a:r>
            <a:r>
              <a:rPr lang="en-US" dirty="0"/>
              <a:t> </a:t>
            </a:r>
            <a:r>
              <a:rPr lang="en-US" dirty="0" smtClean="0"/>
              <a:t>from the spreadsheet. The spreadsheet show how Risk1 ranks in relation to other risks that were identified. </a:t>
            </a:r>
          </a:p>
          <a:p>
            <a:endParaRPr lang="en-US" dirty="0" smtClean="0"/>
          </a:p>
          <a:p>
            <a:endParaRPr lang="en-US" dirty="0"/>
          </a:p>
        </p:txBody>
      </p:sp>
    </p:spTree>
    <p:extLst>
      <p:ext uri="{BB962C8B-B14F-4D97-AF65-F5344CB8AC3E}">
        <p14:creationId xmlns:p14="http://schemas.microsoft.com/office/powerpoint/2010/main" val="10707286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a:t>
            </a:r>
            <a:r>
              <a:rPr lang="en-US" dirty="0" smtClean="0"/>
              <a:t>questions </a:t>
            </a:r>
            <a:r>
              <a:rPr lang="en-US" dirty="0"/>
              <a:t>answered when performing Sub-Task </a:t>
            </a:r>
            <a:r>
              <a:rPr lang="en-US" dirty="0" smtClean="0"/>
              <a:t>4.2. </a:t>
            </a:r>
            <a:endParaRPr lang="en-US" dirty="0"/>
          </a:p>
          <a:p>
            <a:r>
              <a:rPr lang="en-US" dirty="0" smtClean="0"/>
              <a:t>The </a:t>
            </a:r>
            <a:r>
              <a:rPr lang="en-US" dirty="0"/>
              <a:t>goal of this  sub-task is to </a:t>
            </a:r>
            <a:r>
              <a:rPr lang="en-US" dirty="0" smtClean="0"/>
              <a:t>select a control approach for each risk that has been identified. </a:t>
            </a:r>
            <a:r>
              <a:rPr lang="en-US" dirty="0"/>
              <a:t>Common control approaches include:</a:t>
            </a:r>
          </a:p>
          <a:p>
            <a:pPr marL="171450" lvl="0" indent="-171450">
              <a:buFont typeface="Arial" panose="020B0604020202020204" pitchFamily="34" charset="0"/>
              <a:buChar char="•"/>
            </a:pPr>
            <a:r>
              <a:rPr lang="en-US" i="1" dirty="0"/>
              <a:t>Accept</a:t>
            </a:r>
            <a:r>
              <a:rPr lang="en-US" dirty="0"/>
              <a:t> – If a risk occurs, its consequences will be tolerated; no proactive action to address the risk will be taken. When a risk is accepted, the rationale for doing so is documented.</a:t>
            </a:r>
          </a:p>
          <a:p>
            <a:pPr marL="171450" lvl="0" indent="-171450">
              <a:buFont typeface="Arial" panose="020B0604020202020204" pitchFamily="34" charset="0"/>
              <a:buChar char="•"/>
            </a:pPr>
            <a:r>
              <a:rPr lang="en-US" i="1" dirty="0"/>
              <a:t>Transfer</a:t>
            </a:r>
            <a:r>
              <a:rPr lang="en-US" dirty="0"/>
              <a:t> – A risk is shifted to another party (e.g., through insurance or outsourcing).</a:t>
            </a:r>
          </a:p>
          <a:p>
            <a:pPr marL="171450" lvl="0" indent="-171450">
              <a:buFont typeface="Arial" panose="020B0604020202020204" pitchFamily="34" charset="0"/>
              <a:buChar char="•"/>
            </a:pPr>
            <a:r>
              <a:rPr lang="en-US" i="1" dirty="0"/>
              <a:t>Avoid</a:t>
            </a:r>
            <a:r>
              <a:rPr lang="en-US" dirty="0"/>
              <a:t> – Activities are restructured to eliminate the possibility of a risk occurring.</a:t>
            </a:r>
          </a:p>
          <a:p>
            <a:pPr marL="171450" lvl="0" indent="-171450">
              <a:buFont typeface="Arial" panose="020B0604020202020204" pitchFamily="34" charset="0"/>
              <a:buChar char="•"/>
            </a:pPr>
            <a:r>
              <a:rPr lang="en-US" i="1" dirty="0"/>
              <a:t>Mitigate</a:t>
            </a:r>
            <a:r>
              <a:rPr lang="en-US" dirty="0"/>
              <a:t> – Actions are implemented in an attempt to reduce or contain a risk.</a:t>
            </a:r>
          </a:p>
          <a:p>
            <a:endParaRPr lang="en-US" dirty="0"/>
          </a:p>
          <a:p>
            <a:endParaRPr lang="en-US" dirty="0"/>
          </a:p>
        </p:txBody>
      </p:sp>
    </p:spTree>
    <p:extLst>
      <p:ext uri="{BB962C8B-B14F-4D97-AF65-F5344CB8AC3E}">
        <p14:creationId xmlns:p14="http://schemas.microsoft.com/office/powerpoint/2010/main" val="700260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t>
            </a:r>
            <a:r>
              <a:rPr lang="en-US" dirty="0" smtClean="0"/>
              <a:t>the control approach for the risk that </a:t>
            </a:r>
            <a:r>
              <a:rPr lang="en-US" dirty="0"/>
              <a:t>has been analyzed in this </a:t>
            </a:r>
            <a:r>
              <a:rPr lang="en-US" dirty="0" smtClean="0"/>
              <a:t>presentation. </a:t>
            </a:r>
            <a:r>
              <a:rPr lang="en-US" dirty="0"/>
              <a:t>The rationale for selecting the </a:t>
            </a:r>
            <a:r>
              <a:rPr lang="en-US" dirty="0" smtClean="0"/>
              <a:t>control approach is </a:t>
            </a:r>
            <a:r>
              <a:rPr lang="en-US" dirty="0"/>
              <a:t>also documented. </a:t>
            </a:r>
          </a:p>
          <a:p>
            <a:endParaRPr lang="en-US" dirty="0"/>
          </a:p>
        </p:txBody>
      </p:sp>
      <p:sp>
        <p:nvSpPr>
          <p:cNvPr id="4" name="Footer Placeholder 3"/>
          <p:cNvSpPr>
            <a:spLocks noGrp="1"/>
          </p:cNvSpPr>
          <p:nvPr>
            <p:ph type="ftr" sz="quarter" idx="10"/>
          </p:nvPr>
        </p:nvSpPr>
        <p:spPr>
          <a:xfrm>
            <a:off x="4007826" y="8758239"/>
            <a:ext cx="2137508" cy="198437"/>
          </a:xfrm>
          <a:prstGeom prst="rect">
            <a:avLst/>
          </a:prstGeom>
        </p:spPr>
        <p:txBody>
          <a:bodyPr/>
          <a:lstStyle/>
          <a:p>
            <a:pPr>
              <a:defRPr/>
            </a:pPr>
            <a:r>
              <a:rPr lang="en-US" dirty="0" smtClean="0">
                <a:solidFill>
                  <a:prstClr val="black"/>
                </a:solidFill>
              </a:rPr>
              <a:t>© 2014 Carnegie Mellon University</a:t>
            </a:r>
            <a:endParaRPr lang="en-US" i="1" dirty="0">
              <a:solidFill>
                <a:prstClr val="black"/>
              </a:solidFill>
              <a:latin typeface="Times New Roman" pitchFamily="18" charset="0"/>
            </a:endParaRPr>
          </a:p>
        </p:txBody>
      </p:sp>
    </p:spTree>
    <p:extLst>
      <p:ext uri="{BB962C8B-B14F-4D97-AF65-F5344CB8AC3E}">
        <p14:creationId xmlns:p14="http://schemas.microsoft.com/office/powerpoint/2010/main" val="3441125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8"/>
          <p:cNvSpPr>
            <a:spLocks noGrp="1" noChangeArrowheads="1"/>
          </p:cNvSpPr>
          <p:nvPr>
            <p:ph type="ftr" sz="quarter" idx="4"/>
          </p:nvPr>
        </p:nvSpPr>
        <p:spPr>
          <a:xfrm>
            <a:off x="4007826" y="8758239"/>
            <a:ext cx="2137508" cy="198437"/>
          </a:xfrm>
          <a:prstGeom prst="rect">
            <a:avLst/>
          </a:prstGeom>
          <a:noFill/>
        </p:spPr>
        <p:txBody>
          <a:bodyPr/>
          <a:lstStyle/>
          <a:p>
            <a:r>
              <a:rPr lang="en-US" dirty="0">
                <a:solidFill>
                  <a:prstClr val="black"/>
                </a:solidFill>
              </a:rPr>
              <a:t>© </a:t>
            </a:r>
            <a:r>
              <a:rPr lang="en-US" dirty="0" smtClean="0">
                <a:solidFill>
                  <a:prstClr val="black"/>
                </a:solidFill>
              </a:rPr>
              <a:t>2010 </a:t>
            </a:r>
            <a:r>
              <a:rPr lang="en-US" dirty="0">
                <a:solidFill>
                  <a:prstClr val="black"/>
                </a:solidFill>
              </a:rPr>
              <a:t>Carnegie Mellon University</a:t>
            </a:r>
            <a:endParaRPr lang="en-US" i="1" dirty="0">
              <a:solidFill>
                <a:prstClr val="black"/>
              </a:solidFill>
              <a:latin typeface="Times New Roman" pitchFamily="18" charset="0"/>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marL="228600" indent="-228600" eaLnBrk="1" hangingPunct="1"/>
            <a:endParaRPr lang="en-US" dirty="0" smtClean="0"/>
          </a:p>
          <a:p>
            <a:pPr marL="228600" indent="-228600" eaLnBrk="1" hangingPunct="1"/>
            <a:endParaRPr lang="en-US" dirty="0" smtClean="0"/>
          </a:p>
          <a:p>
            <a:pPr marL="228600" indent="-228600" eaLnBrk="1" hangingPunct="1"/>
            <a:endParaRPr lang="en-US"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 risk spreadsheet from slide 57with the control approach that was selected for each risk. </a:t>
            </a:r>
            <a:endParaRPr lang="en-US" dirty="0"/>
          </a:p>
        </p:txBody>
      </p:sp>
    </p:spTree>
    <p:extLst>
      <p:ext uri="{BB962C8B-B14F-4D97-AF65-F5344CB8AC3E}">
        <p14:creationId xmlns:p14="http://schemas.microsoft.com/office/powerpoint/2010/main" val="2925654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Task </a:t>
            </a:r>
            <a:r>
              <a:rPr lang="en-US" dirty="0" smtClean="0"/>
              <a:t>5 </a:t>
            </a:r>
            <a:r>
              <a:rPr lang="en-US" dirty="0"/>
              <a:t>comprises two </a:t>
            </a:r>
            <a:r>
              <a:rPr lang="en-US" dirty="0" smtClean="0"/>
              <a:t>sub-tasks:</a:t>
            </a:r>
            <a:endParaRPr lang="en-US" dirty="0"/>
          </a:p>
          <a:p>
            <a:pPr marL="50800" indent="-171450">
              <a:buFont typeface="Arial" panose="020B0604020202020204" pitchFamily="34" charset="0"/>
              <a:buChar char="•"/>
            </a:pPr>
            <a:r>
              <a:rPr lang="en-US" dirty="0" smtClean="0"/>
              <a:t>Review data. </a:t>
            </a:r>
            <a:r>
              <a:rPr lang="en-US" dirty="0"/>
              <a:t>(Sub-Task </a:t>
            </a:r>
            <a:r>
              <a:rPr lang="en-US" dirty="0" smtClean="0"/>
              <a:t>5.1</a:t>
            </a:r>
            <a:r>
              <a:rPr lang="en-US" dirty="0"/>
              <a:t>)</a:t>
            </a:r>
          </a:p>
          <a:p>
            <a:pPr marL="50800" indent="-171450">
              <a:buFont typeface="Arial" panose="020B0604020202020204" pitchFamily="34" charset="0"/>
              <a:buChar char="•"/>
            </a:pPr>
            <a:r>
              <a:rPr lang="en-US" dirty="0" smtClean="0"/>
              <a:t>Establish control requirements. </a:t>
            </a:r>
            <a:r>
              <a:rPr lang="en-US" dirty="0"/>
              <a:t>(Sub-Task </a:t>
            </a:r>
            <a:r>
              <a:rPr lang="en-US" dirty="0" smtClean="0"/>
              <a:t>5.2</a:t>
            </a:r>
            <a:r>
              <a:rPr lang="en-US" dirty="0"/>
              <a:t>)</a:t>
            </a:r>
          </a:p>
          <a:p>
            <a:r>
              <a:rPr lang="en-US" dirty="0" smtClean="0"/>
              <a:t>The </a:t>
            </a:r>
            <a:r>
              <a:rPr lang="en-US" dirty="0"/>
              <a:t>overarching goal of Task </a:t>
            </a:r>
            <a:r>
              <a:rPr lang="en-US" dirty="0" smtClean="0"/>
              <a:t>5 </a:t>
            </a:r>
            <a:r>
              <a:rPr lang="en-US" dirty="0"/>
              <a:t>is to </a:t>
            </a:r>
            <a:r>
              <a:rPr lang="en-US" dirty="0" smtClean="0"/>
              <a:t>develop  a control plan for  each risk for </a:t>
            </a:r>
            <a:r>
              <a:rPr lang="en-US" dirty="0"/>
              <a:t>any cybersecurity risk that is not </a:t>
            </a:r>
            <a:r>
              <a:rPr lang="en-US" dirty="0" smtClean="0"/>
              <a:t>accepted. A </a:t>
            </a:r>
            <a:r>
              <a:rPr lang="en-US" dirty="0"/>
              <a:t>control plan defines a set of actions for implementing the selected control approach. For risks that are being mitigated, their plans can include actions from the following categories:</a:t>
            </a:r>
          </a:p>
          <a:p>
            <a:pPr marL="171450" lvl="0" indent="-171450">
              <a:buFont typeface="Arial" panose="020B0604020202020204" pitchFamily="34" charset="0"/>
              <a:buChar char="•"/>
            </a:pPr>
            <a:r>
              <a:rPr lang="en-US" i="1" dirty="0"/>
              <a:t>Monitor and respond</a:t>
            </a:r>
            <a:r>
              <a:rPr lang="en-US" dirty="0"/>
              <a:t> – Monitor the threat and take action when it is detected.</a:t>
            </a:r>
          </a:p>
          <a:p>
            <a:pPr marL="171450" lvl="0" indent="-171450">
              <a:buFont typeface="Arial" panose="020B0604020202020204" pitchFamily="34" charset="0"/>
              <a:buChar char="•"/>
            </a:pPr>
            <a:r>
              <a:rPr lang="en-US" i="1" dirty="0"/>
              <a:t>Protect</a:t>
            </a:r>
            <a:r>
              <a:rPr lang="en-US" dirty="0"/>
              <a:t> – Implement protection measures to reduce vulnerability to the threat and to minimize any consequences that might occur.</a:t>
            </a:r>
          </a:p>
          <a:p>
            <a:pPr marL="171450" lvl="0" indent="-171450">
              <a:buFont typeface="Arial" panose="020B0604020202020204" pitchFamily="34" charset="0"/>
              <a:buChar char="•"/>
            </a:pPr>
            <a:r>
              <a:rPr lang="en-US" i="1" dirty="0"/>
              <a:t>Recover</a:t>
            </a:r>
            <a:r>
              <a:rPr lang="en-US" dirty="0"/>
              <a:t> – Recover from the risk if the consequences or losses are realized.</a:t>
            </a:r>
          </a:p>
          <a:p>
            <a:endParaRPr lang="en-US" dirty="0"/>
          </a:p>
        </p:txBody>
      </p:sp>
    </p:spTree>
    <p:extLst>
      <p:ext uri="{BB962C8B-B14F-4D97-AF65-F5344CB8AC3E}">
        <p14:creationId xmlns:p14="http://schemas.microsoft.com/office/powerpoint/2010/main" val="7941343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a:t>
            </a:r>
            <a:r>
              <a:rPr lang="en-US" dirty="0" smtClean="0"/>
              <a:t>data that are reviewed during Sub-Task 5.1. </a:t>
            </a:r>
          </a:p>
          <a:p>
            <a:r>
              <a:rPr lang="en-US" dirty="0"/>
              <a:t>The overarching goal of Task 5 is to develop  a control plan for  each risk for any cybersecurity risk that </a:t>
            </a:r>
            <a:r>
              <a:rPr lang="en-US" dirty="0" smtClean="0"/>
              <a:t>will be mitigated, transferred, or avoided.</a:t>
            </a:r>
          </a:p>
          <a:p>
            <a:endParaRPr lang="en-US" dirty="0"/>
          </a:p>
        </p:txBody>
      </p:sp>
    </p:spTree>
    <p:extLst>
      <p:ext uri="{BB962C8B-B14F-4D97-AF65-F5344CB8AC3E}">
        <p14:creationId xmlns:p14="http://schemas.microsoft.com/office/powerpoint/2010/main" val="420963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the key questions answered when performing Sub-Task </a:t>
            </a:r>
            <a:r>
              <a:rPr lang="en-US" dirty="0" smtClean="0"/>
              <a:t>5.2. </a:t>
            </a:r>
            <a:r>
              <a:rPr lang="en-US" dirty="0"/>
              <a:t>The questions on this slide are for risks that are being </a:t>
            </a:r>
            <a:r>
              <a:rPr lang="en-US" dirty="0" smtClean="0"/>
              <a:t>transferred or avoided.  </a:t>
            </a:r>
            <a:endParaRPr lang="en-US" dirty="0"/>
          </a:p>
          <a:p>
            <a:endParaRPr lang="en-US" dirty="0"/>
          </a:p>
        </p:txBody>
      </p:sp>
    </p:spTree>
    <p:extLst>
      <p:ext uri="{BB962C8B-B14F-4D97-AF65-F5344CB8AC3E}">
        <p14:creationId xmlns:p14="http://schemas.microsoft.com/office/powerpoint/2010/main" val="38698644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continues the list of </a:t>
            </a:r>
            <a:r>
              <a:rPr lang="en-US" dirty="0" smtClean="0"/>
              <a:t>key questions from </a:t>
            </a:r>
            <a:r>
              <a:rPr lang="en-US" dirty="0"/>
              <a:t>slide </a:t>
            </a:r>
            <a:r>
              <a:rPr lang="en-US" dirty="0" smtClean="0"/>
              <a:t>63. The questions on this slide are for risks that are being mitigated. </a:t>
            </a:r>
            <a:endParaRPr lang="en-US" dirty="0"/>
          </a:p>
        </p:txBody>
      </p:sp>
    </p:spTree>
    <p:extLst>
      <p:ext uri="{BB962C8B-B14F-4D97-AF65-F5344CB8AC3E}">
        <p14:creationId xmlns:p14="http://schemas.microsoft.com/office/powerpoint/2010/main" val="210858498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t>
            </a:r>
            <a:r>
              <a:rPr lang="en-US" dirty="0" smtClean="0"/>
              <a:t>presents part 1 of the mitigation plan for </a:t>
            </a:r>
            <a:r>
              <a:rPr lang="en-US" dirty="0"/>
              <a:t>the risk being analyzed </a:t>
            </a:r>
            <a:r>
              <a:rPr lang="en-US" dirty="0" smtClean="0"/>
              <a:t> (risk 1 from the spreadsheet on slide 60). Mitigation actions for </a:t>
            </a:r>
            <a:r>
              <a:rPr lang="en-US" i="1" dirty="0" smtClean="0"/>
              <a:t>monitor and respond </a:t>
            </a:r>
            <a:r>
              <a:rPr lang="en-US" dirty="0" smtClean="0"/>
              <a:t>are shown. </a:t>
            </a:r>
          </a:p>
          <a:p>
            <a:endParaRPr lang="en-US" dirty="0"/>
          </a:p>
          <a:p>
            <a:endParaRPr lang="en-US" dirty="0"/>
          </a:p>
          <a:p>
            <a:endParaRPr lang="en-US" dirty="0"/>
          </a:p>
        </p:txBody>
      </p:sp>
    </p:spTree>
    <p:extLst>
      <p:ext uri="{BB962C8B-B14F-4D97-AF65-F5344CB8AC3E}">
        <p14:creationId xmlns:p14="http://schemas.microsoft.com/office/powerpoint/2010/main" val="205890478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presents part </a:t>
            </a:r>
            <a:r>
              <a:rPr lang="en-US" dirty="0" smtClean="0"/>
              <a:t>2 </a:t>
            </a:r>
            <a:r>
              <a:rPr lang="en-US" dirty="0"/>
              <a:t>of the mitigation plan for the risk being analyzed  </a:t>
            </a:r>
            <a:r>
              <a:rPr lang="en-US" dirty="0" smtClean="0"/>
              <a:t>(risk </a:t>
            </a:r>
            <a:r>
              <a:rPr lang="en-US" dirty="0"/>
              <a:t>1 from the spreadsheet on slide 60</a:t>
            </a:r>
            <a:r>
              <a:rPr lang="en-US" dirty="0" smtClean="0"/>
              <a:t>). </a:t>
            </a:r>
            <a:r>
              <a:rPr lang="en-US" dirty="0"/>
              <a:t>Mitigation actions for </a:t>
            </a:r>
            <a:r>
              <a:rPr lang="en-US" i="1" dirty="0" smtClean="0"/>
              <a:t>protect </a:t>
            </a:r>
            <a:r>
              <a:rPr lang="en-US" dirty="0" smtClean="0"/>
              <a:t>are </a:t>
            </a:r>
            <a:r>
              <a:rPr lang="en-US" dirty="0"/>
              <a:t>shown. </a:t>
            </a:r>
          </a:p>
          <a:p>
            <a:endParaRPr lang="en-US" dirty="0"/>
          </a:p>
        </p:txBody>
      </p:sp>
    </p:spTree>
    <p:extLst>
      <p:ext uri="{BB962C8B-B14F-4D97-AF65-F5344CB8AC3E}">
        <p14:creationId xmlns:p14="http://schemas.microsoft.com/office/powerpoint/2010/main" val="82388905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presents part </a:t>
            </a:r>
            <a:r>
              <a:rPr lang="en-US" dirty="0" smtClean="0"/>
              <a:t>3 </a:t>
            </a:r>
            <a:r>
              <a:rPr lang="en-US" dirty="0"/>
              <a:t>of the mitigation plan for the risk being analyzed  </a:t>
            </a:r>
            <a:r>
              <a:rPr lang="en-US" dirty="0" smtClean="0"/>
              <a:t>(</a:t>
            </a:r>
            <a:r>
              <a:rPr lang="en-US" dirty="0"/>
              <a:t>risk 1 from the spreadsheet on slide 60</a:t>
            </a:r>
            <a:r>
              <a:rPr lang="en-US" dirty="0" smtClean="0"/>
              <a:t>). Additional mitigation </a:t>
            </a:r>
            <a:r>
              <a:rPr lang="en-US" dirty="0"/>
              <a:t>actions for </a:t>
            </a:r>
            <a:r>
              <a:rPr lang="en-US" i="1" dirty="0"/>
              <a:t>protect </a:t>
            </a:r>
            <a:r>
              <a:rPr lang="en-US" dirty="0"/>
              <a:t>are shown. </a:t>
            </a:r>
          </a:p>
          <a:p>
            <a:endParaRPr lang="en-US" dirty="0"/>
          </a:p>
        </p:txBody>
      </p:sp>
    </p:spTree>
    <p:extLst>
      <p:ext uri="{BB962C8B-B14F-4D97-AF65-F5344CB8AC3E}">
        <p14:creationId xmlns:p14="http://schemas.microsoft.com/office/powerpoint/2010/main" val="260730349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presents part </a:t>
            </a:r>
            <a:r>
              <a:rPr lang="en-US" dirty="0" smtClean="0"/>
              <a:t>4 </a:t>
            </a:r>
            <a:r>
              <a:rPr lang="en-US" dirty="0"/>
              <a:t>of the mitigation plan for the risk being analyzed  </a:t>
            </a:r>
            <a:r>
              <a:rPr lang="en-US" dirty="0" smtClean="0"/>
              <a:t>(</a:t>
            </a:r>
            <a:r>
              <a:rPr lang="en-US" dirty="0"/>
              <a:t>risk 1 from the spreadsheet on slide 60</a:t>
            </a:r>
            <a:r>
              <a:rPr lang="en-US" dirty="0" smtClean="0"/>
              <a:t>). </a:t>
            </a:r>
            <a:r>
              <a:rPr lang="en-US" dirty="0"/>
              <a:t>M</a:t>
            </a:r>
            <a:r>
              <a:rPr lang="en-US" dirty="0" smtClean="0"/>
              <a:t>itigation </a:t>
            </a:r>
            <a:r>
              <a:rPr lang="en-US" dirty="0"/>
              <a:t>actions for </a:t>
            </a:r>
            <a:r>
              <a:rPr lang="en-US" i="1" dirty="0" smtClean="0"/>
              <a:t>recover </a:t>
            </a:r>
            <a:r>
              <a:rPr lang="en-US" dirty="0" smtClean="0"/>
              <a:t>are </a:t>
            </a:r>
            <a:r>
              <a:rPr lang="en-US" dirty="0"/>
              <a:t>shown. </a:t>
            </a:r>
          </a:p>
          <a:p>
            <a:endParaRPr lang="en-US" dirty="0"/>
          </a:p>
        </p:txBody>
      </p:sp>
    </p:spTree>
    <p:extLst>
      <p:ext uri="{BB962C8B-B14F-4D97-AF65-F5344CB8AC3E}">
        <p14:creationId xmlns:p14="http://schemas.microsoft.com/office/powerpoint/2010/main" val="414779041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Topic </a:t>
            </a:r>
            <a:r>
              <a:rPr lang="en-US" dirty="0" smtClean="0"/>
              <a:t>4: Summary</a:t>
            </a:r>
            <a:endParaRPr lang="en-US" dirty="0"/>
          </a:p>
          <a:p>
            <a:r>
              <a:rPr lang="en-US" dirty="0" smtClean="0"/>
              <a:t>This </a:t>
            </a:r>
            <a:r>
              <a:rPr lang="en-US" dirty="0"/>
              <a:t>topic  h</a:t>
            </a:r>
            <a:r>
              <a:rPr lang="en-US" dirty="0" smtClean="0"/>
              <a:t>ighlights </a:t>
            </a:r>
            <a:r>
              <a:rPr lang="en-US" dirty="0"/>
              <a:t>the key points of the </a:t>
            </a:r>
            <a:r>
              <a:rPr lang="en-US" dirty="0" smtClean="0"/>
              <a:t>presentation.</a:t>
            </a:r>
            <a:endParaRPr lang="en-US" dirty="0"/>
          </a:p>
          <a:p>
            <a:r>
              <a:rPr lang="en-US" dirty="0" smtClean="0"/>
              <a:t>.</a:t>
            </a:r>
            <a:endParaRPr lang="en-US" dirty="0"/>
          </a:p>
          <a:p>
            <a:endParaRPr lang="en-US" dirty="0"/>
          </a:p>
        </p:txBody>
      </p:sp>
    </p:spTree>
    <p:extLst>
      <p:ext uri="{BB962C8B-B14F-4D97-AF65-F5344CB8AC3E}">
        <p14:creationId xmlns:p14="http://schemas.microsoft.com/office/powerpoint/2010/main" val="710434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risk analysis, the following topics will be covered:</a:t>
            </a:r>
          </a:p>
          <a:p>
            <a:pPr marL="171450" indent="-171450">
              <a:buFont typeface="Arial" panose="020B0604020202020204" pitchFamily="34" charset="0"/>
              <a:buChar char="•"/>
            </a:pPr>
            <a:r>
              <a:rPr lang="en-US" dirty="0" smtClean="0"/>
              <a:t>Risk Concepts—Provides a brief overview of important risk management definitions and ideas. </a:t>
            </a:r>
          </a:p>
          <a:p>
            <a:pPr marL="171450" indent="-171450">
              <a:buFont typeface="Arial" panose="020B0604020202020204" pitchFamily="34" charset="0"/>
              <a:buChar char="•"/>
            </a:pPr>
            <a:r>
              <a:rPr lang="en-US" dirty="0" smtClean="0"/>
              <a:t>Two Approaches for Analyzing Risk—Differentiates</a:t>
            </a:r>
            <a:r>
              <a:rPr lang="en-US" baseline="0" dirty="0" smtClean="0"/>
              <a:t> between mission risk </a:t>
            </a:r>
            <a:r>
              <a:rPr lang="en-US" baseline="0" dirty="0" smtClean="0"/>
              <a:t>(also referred </a:t>
            </a:r>
            <a:r>
              <a:rPr lang="en-US" baseline="0" dirty="0" smtClean="0"/>
              <a:t>to as </a:t>
            </a:r>
            <a:r>
              <a:rPr lang="en-US" i="1" baseline="0" dirty="0" smtClean="0"/>
              <a:t>systemic risk</a:t>
            </a:r>
            <a:r>
              <a:rPr lang="en-US" baseline="0" dirty="0" smtClean="0"/>
              <a:t>) and event risk </a:t>
            </a:r>
            <a:r>
              <a:rPr lang="en-US" dirty="0"/>
              <a:t>(also referred </a:t>
            </a:r>
            <a:r>
              <a:rPr lang="en-US" baseline="0" dirty="0" smtClean="0"/>
              <a:t>to as </a:t>
            </a:r>
            <a:r>
              <a:rPr lang="en-US" i="1" baseline="0" dirty="0" smtClean="0"/>
              <a:t>tactical risk</a:t>
            </a:r>
            <a:r>
              <a:rPr lang="en-US" baseline="0" dirty="0" smtClean="0"/>
              <a:t>)</a:t>
            </a:r>
            <a:endParaRPr lang="en-US" dirty="0" smtClean="0"/>
          </a:p>
          <a:p>
            <a:pPr marL="171450" indent="-171450">
              <a:buFont typeface="Arial" panose="020B0604020202020204" pitchFamily="34" charset="0"/>
              <a:buChar char="•"/>
            </a:pPr>
            <a:r>
              <a:rPr lang="en-US" dirty="0" smtClean="0"/>
              <a:t>Security Engineering Risk Analysis (SERA) Concepts—Presents an detailed walkthrough</a:t>
            </a:r>
            <a:r>
              <a:rPr lang="en-US" baseline="0" dirty="0" smtClean="0"/>
              <a:t> </a:t>
            </a:r>
            <a:r>
              <a:rPr lang="en-US" dirty="0" smtClean="0"/>
              <a:t>of the SERA method for analyzing security risks during system acquisition and development</a:t>
            </a:r>
          </a:p>
          <a:p>
            <a:pPr marL="171450" indent="-171450">
              <a:buFont typeface="Arial" panose="020B0604020202020204" pitchFamily="34" charset="0"/>
              <a:buChar char="•"/>
            </a:pPr>
            <a:r>
              <a:rPr lang="en-US" dirty="0" smtClean="0"/>
              <a:t>Summary—Highlights the key points of the presentation</a:t>
            </a:r>
          </a:p>
          <a:p>
            <a:endParaRPr lang="en-US" dirty="0"/>
          </a:p>
        </p:txBody>
      </p:sp>
    </p:spTree>
    <p:extLst>
      <p:ext uri="{BB962C8B-B14F-4D97-AF65-F5344CB8AC3E}">
        <p14:creationId xmlns:p14="http://schemas.microsoft.com/office/powerpoint/2010/main" val="383022174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summarizes some of the key points </a:t>
            </a:r>
            <a:r>
              <a:rPr lang="en-US" dirty="0" smtClean="0"/>
              <a:t>from </a:t>
            </a:r>
            <a:r>
              <a:rPr lang="en-US" dirty="0" smtClean="0"/>
              <a:t>this presentation.</a:t>
            </a:r>
          </a:p>
          <a:p>
            <a:r>
              <a:rPr lang="en-US" dirty="0"/>
              <a:t>Risk is </a:t>
            </a:r>
            <a:r>
              <a:rPr lang="en-US" dirty="0" smtClean="0"/>
              <a:t>defined as the </a:t>
            </a:r>
            <a:r>
              <a:rPr lang="en-US" dirty="0"/>
              <a:t>probability of suffering harm or loss</a:t>
            </a:r>
            <a:r>
              <a:rPr lang="en-US" dirty="0" smtClean="0"/>
              <a:t>. </a:t>
            </a:r>
            <a:r>
              <a:rPr lang="en-US" dirty="0"/>
              <a:t>Risk management is a systematic approach for minimizing exposure to potential losses. It provides a disciplined environment for</a:t>
            </a:r>
          </a:p>
          <a:p>
            <a:pPr marL="50800" indent="-171450">
              <a:buFont typeface="Arial" panose="020B0604020202020204" pitchFamily="34" charset="0"/>
              <a:buChar char="•"/>
            </a:pPr>
            <a:r>
              <a:rPr lang="en-US" dirty="0"/>
              <a:t>continuously assessing what could go wrong </a:t>
            </a:r>
            <a:r>
              <a:rPr lang="en-US" dirty="0" smtClean="0"/>
              <a:t>(assess risk)</a:t>
            </a:r>
            <a:endParaRPr lang="en-US" dirty="0"/>
          </a:p>
          <a:p>
            <a:pPr marL="50800" indent="-171450">
              <a:buFont typeface="Arial" panose="020B0604020202020204" pitchFamily="34" charset="0"/>
              <a:buChar char="•"/>
            </a:pPr>
            <a:r>
              <a:rPr lang="en-US" dirty="0"/>
              <a:t>determining which risks to address </a:t>
            </a:r>
            <a:r>
              <a:rPr lang="en-US" dirty="0" smtClean="0"/>
              <a:t>(plan </a:t>
            </a:r>
            <a:r>
              <a:rPr lang="en-US" dirty="0"/>
              <a:t>for controlling </a:t>
            </a:r>
            <a:r>
              <a:rPr lang="en-US" dirty="0" smtClean="0"/>
              <a:t>risk)</a:t>
            </a:r>
            <a:endParaRPr lang="en-US" dirty="0"/>
          </a:p>
          <a:p>
            <a:pPr marL="171450" indent="-171450">
              <a:buFont typeface="Arial" panose="020B0604020202020204" pitchFamily="34" charset="0"/>
              <a:buChar char="•"/>
            </a:pPr>
            <a:r>
              <a:rPr lang="en-US" dirty="0"/>
              <a:t>implementing actions to address high-priority risks and bring those risks within </a:t>
            </a:r>
            <a:r>
              <a:rPr lang="en-US" dirty="0" smtClean="0"/>
              <a:t>tolerance </a:t>
            </a:r>
            <a:r>
              <a:rPr lang="en-US" dirty="0"/>
              <a:t>(plan for controlling risk</a:t>
            </a:r>
            <a:r>
              <a:rPr lang="en-US" dirty="0" smtClean="0"/>
              <a:t>)</a:t>
            </a:r>
          </a:p>
          <a:p>
            <a:r>
              <a:rPr lang="en-US" dirty="0" smtClean="0"/>
              <a:t>The main goal of any risk management process  is to provide </a:t>
            </a:r>
            <a:r>
              <a:rPr lang="en-US" dirty="0"/>
              <a:t>decision </a:t>
            </a:r>
            <a:r>
              <a:rPr lang="en-US" dirty="0" smtClean="0"/>
              <a:t>makers</a:t>
            </a:r>
          </a:p>
          <a:p>
            <a:pPr marL="171450" indent="-171450">
              <a:buFont typeface="Arial" panose="020B0604020202020204" pitchFamily="34" charset="0"/>
              <a:buChar char="•"/>
            </a:pPr>
            <a:r>
              <a:rPr lang="en-US" dirty="0" smtClean="0"/>
              <a:t>with </a:t>
            </a:r>
            <a:r>
              <a:rPr lang="en-US" dirty="0"/>
              <a:t>the information they need</a:t>
            </a:r>
          </a:p>
          <a:p>
            <a:pPr marL="50800" indent="-171450">
              <a:buFont typeface="Arial" panose="020B0604020202020204" pitchFamily="34" charset="0"/>
              <a:buChar char="•"/>
            </a:pPr>
            <a:r>
              <a:rPr lang="en-US" dirty="0" smtClean="0"/>
              <a:t>when </a:t>
            </a:r>
            <a:r>
              <a:rPr lang="en-US" dirty="0"/>
              <a:t>they need it</a:t>
            </a:r>
          </a:p>
          <a:p>
            <a:pPr marL="50800" indent="-171450">
              <a:buFont typeface="Arial" panose="020B0604020202020204" pitchFamily="34" charset="0"/>
              <a:buChar char="•"/>
            </a:pPr>
            <a:r>
              <a:rPr lang="en-US" dirty="0" smtClean="0"/>
              <a:t>in </a:t>
            </a:r>
            <a:r>
              <a:rPr lang="en-US" dirty="0"/>
              <a:t>the right form</a:t>
            </a:r>
          </a:p>
          <a:p>
            <a:r>
              <a:rPr lang="en-US" dirty="0"/>
              <a:t>If decisions are not influenced by risk analysis activities, then risk analysis provides no added value.</a:t>
            </a:r>
          </a:p>
          <a:p>
            <a:r>
              <a:rPr lang="en-US" dirty="0"/>
              <a:t>The success or failure of </a:t>
            </a:r>
            <a:r>
              <a:rPr lang="en-US" dirty="0" smtClean="0"/>
              <a:t>a mission is </a:t>
            </a:r>
            <a:r>
              <a:rPr lang="en-US" dirty="0"/>
              <a:t>influenced by the range of circumstances that are present. Risks, issues/problems, opportunities, and strengths are part of an interrelated causal chain of conditions and events that must be managed. Effective risk management requires navigating through this causal chain, assessing the current potential for loss, and implementing strategies for minimizing the potential for loss</a:t>
            </a:r>
            <a:r>
              <a:rPr lang="en-US" dirty="0" smtClean="0"/>
              <a:t>. </a:t>
            </a:r>
          </a:p>
          <a:p>
            <a:r>
              <a:rPr lang="en-US" dirty="0" smtClean="0"/>
              <a:t>The causal chain can be viewed from two distinct  risk perspectives:  </a:t>
            </a:r>
            <a:endParaRPr lang="en-US" dirty="0"/>
          </a:p>
          <a:p>
            <a:pPr marL="228600" indent="-228600">
              <a:buFont typeface="+mj-lt"/>
              <a:buAutoNum type="arabicPeriod"/>
            </a:pPr>
            <a:r>
              <a:rPr lang="en-US" dirty="0" smtClean="0"/>
              <a:t>Mission </a:t>
            </a:r>
            <a:r>
              <a:rPr lang="en-US" dirty="0"/>
              <a:t>risk </a:t>
            </a:r>
            <a:r>
              <a:rPr lang="en-US" dirty="0" smtClean="0"/>
              <a:t>aggregates </a:t>
            </a:r>
            <a:r>
              <a:rPr lang="en-US" dirty="0"/>
              <a:t>the effects of multiple conditions and events on a system’s ability to achieve its </a:t>
            </a:r>
            <a:r>
              <a:rPr lang="en-US" dirty="0" smtClean="0"/>
              <a:t>mission.</a:t>
            </a:r>
          </a:p>
          <a:p>
            <a:pPr marL="228600" indent="-228600">
              <a:buFont typeface="+mj-lt"/>
              <a:buAutoNum type="arabicPeriod"/>
            </a:pPr>
            <a:r>
              <a:rPr lang="en-US" dirty="0" smtClean="0"/>
              <a:t>Event </a:t>
            </a:r>
            <a:r>
              <a:rPr lang="en-US" dirty="0"/>
              <a:t>risk is the probability that an event will lead to a negative consequence or loss</a:t>
            </a:r>
            <a:r>
              <a:rPr lang="en-US" dirty="0" smtClean="0"/>
              <a:t>.</a:t>
            </a:r>
            <a:endParaRPr lang="en-US" dirty="0"/>
          </a:p>
        </p:txBody>
      </p:sp>
      <p:sp>
        <p:nvSpPr>
          <p:cNvPr id="4" name="Footer Placeholder 3"/>
          <p:cNvSpPr>
            <a:spLocks noGrp="1"/>
          </p:cNvSpPr>
          <p:nvPr>
            <p:ph type="ftr" sz="quarter" idx="10"/>
          </p:nvPr>
        </p:nvSpPr>
        <p:spPr>
          <a:xfrm>
            <a:off x="4007826" y="8758239"/>
            <a:ext cx="2137508" cy="198437"/>
          </a:xfrm>
          <a:prstGeom prst="rect">
            <a:avLst/>
          </a:prstGeom>
        </p:spPr>
        <p:txBody>
          <a:bodyPr/>
          <a:lstStyle/>
          <a:p>
            <a:pPr>
              <a:defRPr/>
            </a:pPr>
            <a:r>
              <a:rPr lang="en-US" dirty="0" smtClean="0">
                <a:solidFill>
                  <a:prstClr val="black"/>
                </a:solidFill>
              </a:rPr>
              <a:t>© 2011 Carnegie Mellon University</a:t>
            </a:r>
          </a:p>
          <a:p>
            <a:pPr>
              <a:defRPr/>
            </a:pPr>
            <a:r>
              <a:rPr lang="en-US" dirty="0" smtClean="0">
                <a:solidFill>
                  <a:prstClr val="black"/>
                </a:solidFill>
              </a:rPr>
              <a:t>  </a:t>
            </a:r>
            <a:endParaRPr lang="en-US" dirty="0">
              <a:solidFill>
                <a:prstClr val="black"/>
              </a:solidFill>
            </a:endParaRPr>
          </a:p>
        </p:txBody>
      </p:sp>
      <p:sp>
        <p:nvSpPr>
          <p:cNvPr id="5" name="Header Placeholder 4"/>
          <p:cNvSpPr>
            <a:spLocks noGrp="1"/>
          </p:cNvSpPr>
          <p:nvPr>
            <p:ph type="hdr" sz="quarter" idx="11"/>
          </p:nvPr>
        </p:nvSpPr>
        <p:spPr/>
        <p:txBody>
          <a:bodyPr/>
          <a:lstStyle/>
          <a:p>
            <a:pPr>
              <a:defRPr/>
            </a:pPr>
            <a:r>
              <a:rPr lang="en-US" dirty="0" smtClean="0">
                <a:solidFill>
                  <a:prstClr val="black"/>
                </a:solidFill>
              </a:rPr>
              <a:t>Risk-Based Measurement and Analysis</a:t>
            </a:r>
            <a:endParaRPr lang="en-US" dirty="0">
              <a:solidFill>
                <a:prstClr val="black"/>
              </a:solidFill>
            </a:endParaRPr>
          </a:p>
        </p:txBody>
      </p:sp>
      <p:sp>
        <p:nvSpPr>
          <p:cNvPr id="6" name="Date Placeholder 5"/>
          <p:cNvSpPr>
            <a:spLocks noGrp="1"/>
          </p:cNvSpPr>
          <p:nvPr>
            <p:ph type="dt" idx="12"/>
          </p:nvPr>
        </p:nvSpPr>
        <p:spPr>
          <a:xfrm>
            <a:off x="3934969" y="0"/>
            <a:ext cx="3010323" cy="461325"/>
          </a:xfrm>
          <a:prstGeom prst="rect">
            <a:avLst/>
          </a:prstGeom>
        </p:spPr>
        <p:txBody>
          <a:bodyPr/>
          <a:lstStyle/>
          <a:p>
            <a:pPr>
              <a:defRPr/>
            </a:pPr>
            <a:fld id="{0C10870B-4538-4B47-B14D-983416DEF369}" type="datetime1">
              <a:rPr lang="en-US" smtClean="0">
                <a:solidFill>
                  <a:prstClr val="black"/>
                </a:solidFill>
              </a:rPr>
              <a:pPr>
                <a:defRPr/>
              </a:pPr>
              <a:t>4/24/2014</a:t>
            </a:fld>
            <a:endParaRPr lang="en-US" dirty="0">
              <a:solidFill>
                <a:prstClr val="black"/>
              </a:solidFill>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a:t>
            </a:r>
            <a:r>
              <a:rPr lang="en-US" dirty="0" smtClean="0"/>
              <a:t>SERA </a:t>
            </a:r>
            <a:r>
              <a:rPr lang="en-US" dirty="0"/>
              <a:t>method is designed for use during early life-cycle activities (e.g., during requirements, architecture, and design). </a:t>
            </a:r>
            <a:r>
              <a:rPr lang="en-US" dirty="0" smtClean="0"/>
              <a:t>It employs </a:t>
            </a:r>
            <a:r>
              <a:rPr lang="en-US" dirty="0"/>
              <a:t>scenario-based risk analysis to handle the complex nature of cybersecurity risk. The goal is to identify design weaknesses early in the life cycle and enable corrective action to be taken. In this way, a subset of critical operational security risks can be mitigated long before a system is deployed. </a:t>
            </a:r>
          </a:p>
          <a:p>
            <a:endParaRPr lang="en-US" dirty="0"/>
          </a:p>
          <a:p>
            <a:endParaRPr lang="en-US" dirty="0"/>
          </a:p>
          <a:p>
            <a:endParaRPr lang="en-US" dirty="0"/>
          </a:p>
        </p:txBody>
      </p:sp>
      <p:sp>
        <p:nvSpPr>
          <p:cNvPr id="4" name="Footer Placeholder 3"/>
          <p:cNvSpPr>
            <a:spLocks noGrp="1"/>
          </p:cNvSpPr>
          <p:nvPr>
            <p:ph type="ftr" sz="quarter" idx="10"/>
          </p:nvPr>
        </p:nvSpPr>
        <p:spPr>
          <a:xfrm>
            <a:off x="4007826" y="8758239"/>
            <a:ext cx="2137508" cy="198437"/>
          </a:xfrm>
          <a:prstGeom prst="rect">
            <a:avLst/>
          </a:prstGeom>
        </p:spPr>
        <p:txBody>
          <a:bodyPr/>
          <a:lstStyle/>
          <a:p>
            <a:pPr>
              <a:defRPr/>
            </a:pPr>
            <a:r>
              <a:rPr lang="en-US" dirty="0" smtClean="0">
                <a:solidFill>
                  <a:prstClr val="black"/>
                </a:solidFill>
              </a:rPr>
              <a:t>© 2011 Carnegie Mellon University</a:t>
            </a:r>
          </a:p>
          <a:p>
            <a:pPr>
              <a:defRPr/>
            </a:pPr>
            <a:r>
              <a:rPr lang="en-US" dirty="0" smtClean="0">
                <a:solidFill>
                  <a:prstClr val="black"/>
                </a:solidFill>
              </a:rPr>
              <a:t>  </a:t>
            </a:r>
            <a:endParaRPr lang="en-US" dirty="0">
              <a:solidFill>
                <a:prstClr val="black"/>
              </a:solidFill>
            </a:endParaRPr>
          </a:p>
        </p:txBody>
      </p:sp>
      <p:sp>
        <p:nvSpPr>
          <p:cNvPr id="5" name="Header Placeholder 4"/>
          <p:cNvSpPr>
            <a:spLocks noGrp="1"/>
          </p:cNvSpPr>
          <p:nvPr>
            <p:ph type="hdr" sz="quarter" idx="11"/>
          </p:nvPr>
        </p:nvSpPr>
        <p:spPr/>
        <p:txBody>
          <a:bodyPr/>
          <a:lstStyle/>
          <a:p>
            <a:pPr>
              <a:defRPr/>
            </a:pPr>
            <a:r>
              <a:rPr lang="en-US" dirty="0" smtClean="0">
                <a:solidFill>
                  <a:prstClr val="black"/>
                </a:solidFill>
              </a:rPr>
              <a:t>Risk-Based Measurement and Analysis</a:t>
            </a:r>
            <a:endParaRPr lang="en-US" dirty="0">
              <a:solidFill>
                <a:prstClr val="black"/>
              </a:solidFill>
            </a:endParaRPr>
          </a:p>
        </p:txBody>
      </p:sp>
      <p:sp>
        <p:nvSpPr>
          <p:cNvPr id="6" name="Date Placeholder 5"/>
          <p:cNvSpPr>
            <a:spLocks noGrp="1"/>
          </p:cNvSpPr>
          <p:nvPr>
            <p:ph type="dt" idx="12"/>
          </p:nvPr>
        </p:nvSpPr>
        <p:spPr>
          <a:xfrm>
            <a:off x="3934969" y="0"/>
            <a:ext cx="3010323" cy="461325"/>
          </a:xfrm>
          <a:prstGeom prst="rect">
            <a:avLst/>
          </a:prstGeom>
        </p:spPr>
        <p:txBody>
          <a:bodyPr/>
          <a:lstStyle/>
          <a:p>
            <a:pPr>
              <a:defRPr/>
            </a:pPr>
            <a:fld id="{0C10870B-4538-4B47-B14D-983416DEF369}" type="datetime1">
              <a:rPr lang="en-US" smtClean="0">
                <a:solidFill>
                  <a:prstClr val="black"/>
                </a:solidFill>
              </a:rPr>
              <a:pPr>
                <a:defRPr/>
              </a:pPr>
              <a:t>4/24/2014</a:t>
            </a:fld>
            <a:endParaRPr lang="en-US" dirty="0">
              <a:solidFill>
                <a:prstClr val="black"/>
              </a:solidFill>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provides publications and resources for more information on risk management. </a:t>
            </a:r>
            <a:endParaRPr lang="en-US" dirty="0"/>
          </a:p>
        </p:txBody>
      </p:sp>
      <p:sp>
        <p:nvSpPr>
          <p:cNvPr id="4" name="Footer Placeholder 3"/>
          <p:cNvSpPr>
            <a:spLocks noGrp="1"/>
          </p:cNvSpPr>
          <p:nvPr>
            <p:ph type="ftr" sz="quarter" idx="10"/>
          </p:nvPr>
        </p:nvSpPr>
        <p:spPr>
          <a:xfrm>
            <a:off x="4007826" y="8758239"/>
            <a:ext cx="2137508" cy="198437"/>
          </a:xfrm>
          <a:prstGeom prst="rect">
            <a:avLst/>
          </a:prstGeom>
        </p:spPr>
        <p:txBody>
          <a:bodyPr/>
          <a:lstStyle/>
          <a:p>
            <a:pPr>
              <a:defRPr/>
            </a:pPr>
            <a:r>
              <a:rPr lang="en-US" dirty="0" smtClean="0">
                <a:solidFill>
                  <a:prstClr val="black"/>
                </a:solidFill>
              </a:rPr>
              <a:t>© 2011 Carnegie Mellon University</a:t>
            </a:r>
          </a:p>
          <a:p>
            <a:pPr>
              <a:defRPr/>
            </a:pPr>
            <a:r>
              <a:rPr lang="en-US" dirty="0" smtClean="0">
                <a:solidFill>
                  <a:prstClr val="black"/>
                </a:solidFill>
              </a:rPr>
              <a:t>  </a:t>
            </a:r>
            <a:endParaRPr lang="en-US" dirty="0">
              <a:solidFill>
                <a:prstClr val="black"/>
              </a:solidFill>
            </a:endParaRPr>
          </a:p>
        </p:txBody>
      </p:sp>
      <p:sp>
        <p:nvSpPr>
          <p:cNvPr id="5" name="Header Placeholder 4"/>
          <p:cNvSpPr>
            <a:spLocks noGrp="1"/>
          </p:cNvSpPr>
          <p:nvPr>
            <p:ph type="hdr" sz="quarter" idx="11"/>
          </p:nvPr>
        </p:nvSpPr>
        <p:spPr/>
        <p:txBody>
          <a:bodyPr/>
          <a:lstStyle/>
          <a:p>
            <a:pPr>
              <a:defRPr/>
            </a:pPr>
            <a:r>
              <a:rPr lang="en-US" dirty="0" smtClean="0">
                <a:solidFill>
                  <a:prstClr val="black"/>
                </a:solidFill>
              </a:rPr>
              <a:t>Risk-Based Measurement and Analysis</a:t>
            </a:r>
            <a:endParaRPr lang="en-US" dirty="0">
              <a:solidFill>
                <a:prstClr val="black"/>
              </a:solidFill>
            </a:endParaRPr>
          </a:p>
        </p:txBody>
      </p:sp>
      <p:sp>
        <p:nvSpPr>
          <p:cNvPr id="6" name="Date Placeholder 5"/>
          <p:cNvSpPr>
            <a:spLocks noGrp="1"/>
          </p:cNvSpPr>
          <p:nvPr>
            <p:ph type="dt" idx="12"/>
          </p:nvPr>
        </p:nvSpPr>
        <p:spPr>
          <a:xfrm>
            <a:off x="3934969" y="0"/>
            <a:ext cx="3010323" cy="461325"/>
          </a:xfrm>
          <a:prstGeom prst="rect">
            <a:avLst/>
          </a:prstGeom>
        </p:spPr>
        <p:txBody>
          <a:bodyPr/>
          <a:lstStyle/>
          <a:p>
            <a:pPr>
              <a:defRPr/>
            </a:pPr>
            <a:fld id="{0C10870B-4538-4B47-B14D-983416DEF369}" type="datetime1">
              <a:rPr lang="en-US" smtClean="0">
                <a:solidFill>
                  <a:prstClr val="black"/>
                </a:solidFill>
              </a:rPr>
              <a:pPr>
                <a:defRPr/>
              </a:pPr>
              <a:t>4/24/2014</a:t>
            </a:fld>
            <a:endParaRPr lang="en-US" dirty="0">
              <a:solidFill>
                <a:prstClr val="black"/>
              </a:solidFill>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slide provides </a:t>
            </a:r>
            <a:r>
              <a:rPr lang="en-US" dirty="0" smtClean="0"/>
              <a:t>additional publications </a:t>
            </a:r>
            <a:r>
              <a:rPr lang="en-US" dirty="0"/>
              <a:t>and </a:t>
            </a:r>
            <a:r>
              <a:rPr lang="en-US" dirty="0" smtClean="0"/>
              <a:t>resources. </a:t>
            </a:r>
            <a:endParaRPr lang="en-US" dirty="0"/>
          </a:p>
          <a:p>
            <a:endParaRPr lang="en-US" dirty="0"/>
          </a:p>
        </p:txBody>
      </p:sp>
      <p:sp>
        <p:nvSpPr>
          <p:cNvPr id="4" name="Footer Placeholder 3"/>
          <p:cNvSpPr>
            <a:spLocks noGrp="1"/>
          </p:cNvSpPr>
          <p:nvPr>
            <p:ph type="ftr" sz="quarter" idx="10"/>
          </p:nvPr>
        </p:nvSpPr>
        <p:spPr>
          <a:xfrm>
            <a:off x="4007826" y="8758239"/>
            <a:ext cx="2137508" cy="198437"/>
          </a:xfrm>
          <a:prstGeom prst="rect">
            <a:avLst/>
          </a:prstGeom>
        </p:spPr>
        <p:txBody>
          <a:bodyPr/>
          <a:lstStyle/>
          <a:p>
            <a:pPr>
              <a:defRPr/>
            </a:pPr>
            <a:r>
              <a:rPr lang="en-US" dirty="0" smtClean="0">
                <a:solidFill>
                  <a:prstClr val="black"/>
                </a:solidFill>
              </a:rPr>
              <a:t>© 2011 Carnegie Mellon University</a:t>
            </a:r>
          </a:p>
          <a:p>
            <a:pPr>
              <a:defRPr/>
            </a:pPr>
            <a:r>
              <a:rPr lang="en-US" dirty="0" smtClean="0">
                <a:solidFill>
                  <a:prstClr val="black"/>
                </a:solidFill>
              </a:rPr>
              <a:t>  </a:t>
            </a:r>
            <a:endParaRPr lang="en-US" dirty="0">
              <a:solidFill>
                <a:prstClr val="black"/>
              </a:solidFill>
            </a:endParaRPr>
          </a:p>
        </p:txBody>
      </p:sp>
      <p:sp>
        <p:nvSpPr>
          <p:cNvPr id="5" name="Header Placeholder 4"/>
          <p:cNvSpPr>
            <a:spLocks noGrp="1"/>
          </p:cNvSpPr>
          <p:nvPr>
            <p:ph type="hdr" sz="quarter" idx="11"/>
          </p:nvPr>
        </p:nvSpPr>
        <p:spPr/>
        <p:txBody>
          <a:bodyPr/>
          <a:lstStyle/>
          <a:p>
            <a:pPr>
              <a:defRPr/>
            </a:pPr>
            <a:r>
              <a:rPr lang="en-US" dirty="0" smtClean="0">
                <a:solidFill>
                  <a:prstClr val="black"/>
                </a:solidFill>
              </a:rPr>
              <a:t>Risk-Based Measurement and Analysis</a:t>
            </a:r>
            <a:endParaRPr lang="en-US" dirty="0">
              <a:solidFill>
                <a:prstClr val="black"/>
              </a:solidFill>
            </a:endParaRPr>
          </a:p>
        </p:txBody>
      </p:sp>
      <p:sp>
        <p:nvSpPr>
          <p:cNvPr id="6" name="Date Placeholder 5"/>
          <p:cNvSpPr>
            <a:spLocks noGrp="1"/>
          </p:cNvSpPr>
          <p:nvPr>
            <p:ph type="dt" idx="12"/>
          </p:nvPr>
        </p:nvSpPr>
        <p:spPr>
          <a:xfrm>
            <a:off x="3934969" y="0"/>
            <a:ext cx="3010323" cy="461325"/>
          </a:xfrm>
          <a:prstGeom prst="rect">
            <a:avLst/>
          </a:prstGeom>
        </p:spPr>
        <p:txBody>
          <a:bodyPr/>
          <a:lstStyle/>
          <a:p>
            <a:pPr>
              <a:defRPr/>
            </a:pPr>
            <a:fld id="{0C10870B-4538-4B47-B14D-983416DEF369}" type="datetime1">
              <a:rPr lang="en-US" smtClean="0">
                <a:solidFill>
                  <a:prstClr val="black"/>
                </a:solidFill>
              </a:rPr>
              <a:pPr>
                <a:defRPr/>
              </a:pPr>
              <a:t>4/24/2014</a:t>
            </a:fld>
            <a:endParaRPr lang="en-US" dirty="0">
              <a:solidFill>
                <a:prstClr val="black"/>
              </a:solidFill>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 any questions that participants might have. </a:t>
            </a:r>
            <a:endParaRPr lang="en-US" dirty="0"/>
          </a:p>
        </p:txBody>
      </p:sp>
    </p:spTree>
    <p:extLst>
      <p:ext uri="{BB962C8B-B14F-4D97-AF65-F5344CB8AC3E}">
        <p14:creationId xmlns:p14="http://schemas.microsoft.com/office/powerpoint/2010/main" val="308169557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8"/>
          <p:cNvSpPr txBox="1">
            <a:spLocks noGrp="1" noChangeArrowheads="1"/>
          </p:cNvSpPr>
          <p:nvPr/>
        </p:nvSpPr>
        <p:spPr bwMode="auto">
          <a:xfrm>
            <a:off x="4007706" y="8758245"/>
            <a:ext cx="2137023" cy="198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3" tIns="0" rIns="19053" bIns="0" anchor="b"/>
          <a:lstStyle>
            <a:lvl1pPr defTabSz="957263" eaLnBrk="0" hangingPunct="0">
              <a:defRPr>
                <a:solidFill>
                  <a:schemeClr val="bg1"/>
                </a:solidFill>
                <a:latin typeface="Arial" charset="0"/>
                <a:cs typeface="Arial" charset="0"/>
              </a:defRPr>
            </a:lvl1pPr>
            <a:lvl2pPr marL="742950" indent="-285750" defTabSz="957263" eaLnBrk="0" hangingPunct="0">
              <a:defRPr>
                <a:solidFill>
                  <a:schemeClr val="bg1"/>
                </a:solidFill>
                <a:latin typeface="Arial" charset="0"/>
                <a:cs typeface="Arial" charset="0"/>
              </a:defRPr>
            </a:lvl2pPr>
            <a:lvl3pPr marL="1143000" indent="-228600" defTabSz="957263" eaLnBrk="0" hangingPunct="0">
              <a:defRPr>
                <a:solidFill>
                  <a:schemeClr val="bg1"/>
                </a:solidFill>
                <a:latin typeface="Arial" charset="0"/>
                <a:cs typeface="Arial" charset="0"/>
              </a:defRPr>
            </a:lvl3pPr>
            <a:lvl4pPr marL="1600200" indent="-228600" defTabSz="957263" eaLnBrk="0" hangingPunct="0">
              <a:defRPr>
                <a:solidFill>
                  <a:schemeClr val="bg1"/>
                </a:solidFill>
                <a:latin typeface="Arial" charset="0"/>
                <a:cs typeface="Arial" charset="0"/>
              </a:defRPr>
            </a:lvl4pPr>
            <a:lvl5pPr marL="2057400" indent="-228600" defTabSz="957263" eaLnBrk="0" hangingPunct="0">
              <a:defRPr>
                <a:solidFill>
                  <a:schemeClr val="bg1"/>
                </a:solidFill>
                <a:latin typeface="Arial" charset="0"/>
                <a:cs typeface="Arial" charset="0"/>
              </a:defRPr>
            </a:lvl5pPr>
            <a:lvl6pPr marL="2514600" indent="-228600" defTabSz="957263" eaLnBrk="0" fontAlgn="base" hangingPunct="0">
              <a:spcBef>
                <a:spcPct val="0"/>
              </a:spcBef>
              <a:spcAft>
                <a:spcPct val="0"/>
              </a:spcAft>
              <a:defRPr>
                <a:solidFill>
                  <a:schemeClr val="bg1"/>
                </a:solidFill>
                <a:latin typeface="Arial" charset="0"/>
                <a:cs typeface="Arial" charset="0"/>
              </a:defRPr>
            </a:lvl6pPr>
            <a:lvl7pPr marL="2971800" indent="-228600" defTabSz="957263" eaLnBrk="0" fontAlgn="base" hangingPunct="0">
              <a:spcBef>
                <a:spcPct val="0"/>
              </a:spcBef>
              <a:spcAft>
                <a:spcPct val="0"/>
              </a:spcAft>
              <a:defRPr>
                <a:solidFill>
                  <a:schemeClr val="bg1"/>
                </a:solidFill>
                <a:latin typeface="Arial" charset="0"/>
                <a:cs typeface="Arial" charset="0"/>
              </a:defRPr>
            </a:lvl7pPr>
            <a:lvl8pPr marL="3429000" indent="-228600" defTabSz="957263" eaLnBrk="0" fontAlgn="base" hangingPunct="0">
              <a:spcBef>
                <a:spcPct val="0"/>
              </a:spcBef>
              <a:spcAft>
                <a:spcPct val="0"/>
              </a:spcAft>
              <a:defRPr>
                <a:solidFill>
                  <a:schemeClr val="bg1"/>
                </a:solidFill>
                <a:latin typeface="Arial" charset="0"/>
                <a:cs typeface="Arial" charset="0"/>
              </a:defRPr>
            </a:lvl8pPr>
            <a:lvl9pPr marL="3886200" indent="-228600" defTabSz="957263" eaLnBrk="0" fontAlgn="base" hangingPunct="0">
              <a:spcBef>
                <a:spcPct val="0"/>
              </a:spcBef>
              <a:spcAft>
                <a:spcPct val="0"/>
              </a:spcAft>
              <a:defRPr>
                <a:solidFill>
                  <a:schemeClr val="bg1"/>
                </a:solidFill>
                <a:latin typeface="Arial" charset="0"/>
                <a:cs typeface="Arial" charset="0"/>
              </a:defRPr>
            </a:lvl9pPr>
          </a:lstStyle>
          <a:p>
            <a:pPr algn="ctr" eaLnBrk="1" hangingPunct="1">
              <a:lnSpc>
                <a:spcPct val="89000"/>
              </a:lnSpc>
              <a:spcBef>
                <a:spcPct val="40000"/>
              </a:spcBef>
            </a:pPr>
            <a:r>
              <a:rPr lang="en-US" altLang="en-US" sz="800" dirty="0">
                <a:solidFill>
                  <a:prstClr val="black"/>
                </a:solidFill>
                <a:ea typeface="ＭＳ Ｐゴシック" charset="-128"/>
              </a:rPr>
              <a:t>© 2007 Carnegie Mellon University</a:t>
            </a:r>
            <a:endParaRPr lang="en-US" altLang="en-US" sz="800" i="1" dirty="0">
              <a:solidFill>
                <a:prstClr val="black"/>
              </a:solidFill>
              <a:latin typeface="Times New Roman" pitchFamily="18" charset="0"/>
              <a:ea typeface="ＭＳ Ｐゴシック" charset="-128"/>
            </a:endParaRPr>
          </a:p>
        </p:txBody>
      </p:sp>
      <p:sp>
        <p:nvSpPr>
          <p:cNvPr id="77827" name="Rectangle 2"/>
          <p:cNvSpPr>
            <a:spLocks noGrp="1" noRot="1" noChangeAspect="1" noChangeArrowheads="1" noTextEdit="1"/>
          </p:cNvSpPr>
          <p:nvPr>
            <p:ph type="sldImg"/>
          </p:nvPr>
        </p:nvSpPr>
        <p:spPr>
          <a:xfrm>
            <a:off x="1168400" y="692150"/>
            <a:ext cx="4610100" cy="3457575"/>
          </a:xfrm>
          <a:ln/>
        </p:spPr>
      </p:sp>
      <p:sp>
        <p:nvSpPr>
          <p:cNvPr id="77828" name="Rectangle 3"/>
          <p:cNvSpPr>
            <a:spLocks noGrp="1" noChangeArrowheads="1"/>
          </p:cNvSpPr>
          <p:nvPr>
            <p:ph type="body" idx="1"/>
          </p:nvPr>
        </p:nvSpPr>
        <p:spPr>
          <a:xfrm>
            <a:off x="381387" y="4379911"/>
            <a:ext cx="6184128"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9" tIns="46514" rIns="93029" bIns="46514"/>
          <a:lstStyle/>
          <a:p>
            <a:pPr defTabSz="914400" eaLnBrk="1" hangingPunct="1"/>
            <a:endParaRPr lang="en-US" altLang="en-US" dirty="0"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itchFamily="34" charset="0"/>
                <a:cs typeface="Arial" pitchFamily="34" charset="0"/>
              </a:defRPr>
            </a:lvl1pPr>
            <a:lvl2pPr marL="742950" indent="-285750" eaLnBrk="0" hangingPunct="0">
              <a:tabLst>
                <a:tab pos="723900" algn="l"/>
                <a:tab pos="1447800" algn="l"/>
                <a:tab pos="2171700" algn="l"/>
                <a:tab pos="2895600" algn="l"/>
              </a:tabLst>
              <a:defRPr>
                <a:solidFill>
                  <a:schemeClr val="bg1"/>
                </a:solidFill>
                <a:latin typeface="Arial" pitchFamily="34" charset="0"/>
                <a:cs typeface="Arial" pitchFamily="34" charset="0"/>
              </a:defRPr>
            </a:lvl2pPr>
            <a:lvl3pPr marL="11430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3pPr>
            <a:lvl4pPr marL="16002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4pPr>
            <a:lvl5pPr marL="2057400" indent="-228600" eaLnBrk="0" hangingPunct="0">
              <a:tabLst>
                <a:tab pos="723900" algn="l"/>
                <a:tab pos="1447800" algn="l"/>
                <a:tab pos="2171700" algn="l"/>
                <a:tab pos="28956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pitchFamily="34" charset="0"/>
                <a:cs typeface="Arial" pitchFamily="34" charset="0"/>
              </a:defRPr>
            </a:lvl9pPr>
          </a:lstStyle>
          <a:p>
            <a:pPr eaLnBrk="1" hangingPunct="1">
              <a:buFont typeface="StarSymbol"/>
              <a:buNone/>
            </a:pPr>
            <a:fld id="{98E91F72-376C-49EC-85B2-E2B303072973}" type="slidenum">
              <a:rPr lang="en-GB" altLang="en-US" smtClean="0">
                <a:solidFill>
                  <a:srgbClr val="000000"/>
                </a:solidFill>
                <a:latin typeface="Times New Roman" pitchFamily="18" charset="0"/>
                <a:ea typeface="Arial Unicode MS" pitchFamily="34" charset="-128"/>
                <a:cs typeface="Arial Unicode MS" pitchFamily="34" charset="-128"/>
              </a:rPr>
              <a:pPr eaLnBrk="1" hangingPunct="1">
                <a:buFont typeface="StarSymbol"/>
                <a:buNone/>
              </a:pPr>
              <a:t>76</a:t>
            </a:fld>
            <a:endParaRPr lang="en-GB" altLang="en-US" dirty="0" smtClean="0">
              <a:solidFill>
                <a:srgbClr val="000000"/>
              </a:solidFill>
              <a:latin typeface="Times New Roman" pitchFamily="18" charset="0"/>
              <a:ea typeface="Arial Unicode MS" pitchFamily="34" charset="-128"/>
              <a:cs typeface="Arial Unicode MS" pitchFamily="34" charset="-128"/>
            </a:endParaRPr>
          </a:p>
        </p:txBody>
      </p:sp>
      <p:sp>
        <p:nvSpPr>
          <p:cNvPr id="59395" name="Text Box 2"/>
          <p:cNvSpPr txBox="1">
            <a:spLocks noChangeArrowheads="1"/>
          </p:cNvSpPr>
          <p:nvPr/>
        </p:nvSpPr>
        <p:spPr bwMode="auto">
          <a:xfrm>
            <a:off x="1164647" y="692147"/>
            <a:ext cx="4617608"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bg1"/>
                </a:solidFill>
                <a:latin typeface="Arial" pitchFamily="34" charset="0"/>
                <a:cs typeface="Arial" pitchFamily="34" charset="0"/>
              </a:defRPr>
            </a:lvl9pPr>
          </a:lstStyle>
          <a:p>
            <a:pPr eaLnBrk="1" hangingPunct="1">
              <a:lnSpc>
                <a:spcPct val="66000"/>
              </a:lnSpc>
              <a:buClr>
                <a:srgbClr val="000000"/>
              </a:buClr>
              <a:buSzPct val="100000"/>
              <a:buFont typeface="Arial" pitchFamily="34" charset="0"/>
              <a:buNone/>
            </a:pPr>
            <a:endParaRPr lang="en-US" altLang="en-US" dirty="0"/>
          </a:p>
        </p:txBody>
      </p:sp>
      <p:sp>
        <p:nvSpPr>
          <p:cNvPr id="59396" name="Rectangle 3"/>
          <p:cNvSpPr>
            <a:spLocks noGrp="1" noChangeArrowheads="1"/>
          </p:cNvSpPr>
          <p:nvPr>
            <p:ph type="body"/>
          </p:nvPr>
        </p:nvSpPr>
        <p:spPr>
          <a:xfrm>
            <a:off x="381387" y="4379910"/>
            <a:ext cx="6174672" cy="414972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8"/>
          <p:cNvSpPr txBox="1">
            <a:spLocks noGrp="1" noChangeArrowheads="1"/>
          </p:cNvSpPr>
          <p:nvPr/>
        </p:nvSpPr>
        <p:spPr bwMode="auto">
          <a:xfrm>
            <a:off x="4007706" y="8758245"/>
            <a:ext cx="2137023" cy="198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3" tIns="0" rIns="19053" bIns="0" anchor="b"/>
          <a:lstStyle>
            <a:lvl1pPr defTabSz="957263" eaLnBrk="0" hangingPunct="0">
              <a:defRPr>
                <a:solidFill>
                  <a:schemeClr val="bg1"/>
                </a:solidFill>
                <a:latin typeface="Arial" charset="0"/>
                <a:cs typeface="Arial" charset="0"/>
              </a:defRPr>
            </a:lvl1pPr>
            <a:lvl2pPr marL="742950" indent="-285750" defTabSz="957263" eaLnBrk="0" hangingPunct="0">
              <a:defRPr>
                <a:solidFill>
                  <a:schemeClr val="bg1"/>
                </a:solidFill>
                <a:latin typeface="Arial" charset="0"/>
                <a:cs typeface="Arial" charset="0"/>
              </a:defRPr>
            </a:lvl2pPr>
            <a:lvl3pPr marL="1143000" indent="-228600" defTabSz="957263" eaLnBrk="0" hangingPunct="0">
              <a:defRPr>
                <a:solidFill>
                  <a:schemeClr val="bg1"/>
                </a:solidFill>
                <a:latin typeface="Arial" charset="0"/>
                <a:cs typeface="Arial" charset="0"/>
              </a:defRPr>
            </a:lvl3pPr>
            <a:lvl4pPr marL="1600200" indent="-228600" defTabSz="957263" eaLnBrk="0" hangingPunct="0">
              <a:defRPr>
                <a:solidFill>
                  <a:schemeClr val="bg1"/>
                </a:solidFill>
                <a:latin typeface="Arial" charset="0"/>
                <a:cs typeface="Arial" charset="0"/>
              </a:defRPr>
            </a:lvl4pPr>
            <a:lvl5pPr marL="2057400" indent="-228600" defTabSz="957263" eaLnBrk="0" hangingPunct="0">
              <a:defRPr>
                <a:solidFill>
                  <a:schemeClr val="bg1"/>
                </a:solidFill>
                <a:latin typeface="Arial" charset="0"/>
                <a:cs typeface="Arial" charset="0"/>
              </a:defRPr>
            </a:lvl5pPr>
            <a:lvl6pPr marL="2514600" indent="-228600" defTabSz="957263" eaLnBrk="0" fontAlgn="base" hangingPunct="0">
              <a:spcBef>
                <a:spcPct val="0"/>
              </a:spcBef>
              <a:spcAft>
                <a:spcPct val="0"/>
              </a:spcAft>
              <a:defRPr>
                <a:solidFill>
                  <a:schemeClr val="bg1"/>
                </a:solidFill>
                <a:latin typeface="Arial" charset="0"/>
                <a:cs typeface="Arial" charset="0"/>
              </a:defRPr>
            </a:lvl6pPr>
            <a:lvl7pPr marL="2971800" indent="-228600" defTabSz="957263" eaLnBrk="0" fontAlgn="base" hangingPunct="0">
              <a:spcBef>
                <a:spcPct val="0"/>
              </a:spcBef>
              <a:spcAft>
                <a:spcPct val="0"/>
              </a:spcAft>
              <a:defRPr>
                <a:solidFill>
                  <a:schemeClr val="bg1"/>
                </a:solidFill>
                <a:latin typeface="Arial" charset="0"/>
                <a:cs typeface="Arial" charset="0"/>
              </a:defRPr>
            </a:lvl7pPr>
            <a:lvl8pPr marL="3429000" indent="-228600" defTabSz="957263" eaLnBrk="0" fontAlgn="base" hangingPunct="0">
              <a:spcBef>
                <a:spcPct val="0"/>
              </a:spcBef>
              <a:spcAft>
                <a:spcPct val="0"/>
              </a:spcAft>
              <a:defRPr>
                <a:solidFill>
                  <a:schemeClr val="bg1"/>
                </a:solidFill>
                <a:latin typeface="Arial" charset="0"/>
                <a:cs typeface="Arial" charset="0"/>
              </a:defRPr>
            </a:lvl8pPr>
            <a:lvl9pPr marL="3886200" indent="-228600" defTabSz="957263" eaLnBrk="0" fontAlgn="base" hangingPunct="0">
              <a:spcBef>
                <a:spcPct val="0"/>
              </a:spcBef>
              <a:spcAft>
                <a:spcPct val="0"/>
              </a:spcAft>
              <a:defRPr>
                <a:solidFill>
                  <a:schemeClr val="bg1"/>
                </a:solidFill>
                <a:latin typeface="Arial" charset="0"/>
                <a:cs typeface="Arial" charset="0"/>
              </a:defRPr>
            </a:lvl9pPr>
          </a:lstStyle>
          <a:p>
            <a:pPr algn="ctr" eaLnBrk="1" hangingPunct="1">
              <a:lnSpc>
                <a:spcPct val="89000"/>
              </a:lnSpc>
              <a:spcBef>
                <a:spcPct val="40000"/>
              </a:spcBef>
            </a:pPr>
            <a:r>
              <a:rPr lang="en-US" altLang="en-US" sz="800" dirty="0">
                <a:solidFill>
                  <a:prstClr val="black"/>
                </a:solidFill>
                <a:ea typeface="ＭＳ Ｐゴシック" charset="-128"/>
              </a:rPr>
              <a:t>© 2007 Carnegie Mellon University</a:t>
            </a:r>
            <a:endParaRPr lang="en-US" altLang="en-US" sz="800" i="1" dirty="0">
              <a:solidFill>
                <a:prstClr val="black"/>
              </a:solidFill>
              <a:latin typeface="Times New Roman" pitchFamily="18" charset="0"/>
              <a:ea typeface="ＭＳ Ｐゴシック" charset="-128"/>
            </a:endParaRPr>
          </a:p>
        </p:txBody>
      </p:sp>
      <p:sp>
        <p:nvSpPr>
          <p:cNvPr id="77827" name="Rectangle 2"/>
          <p:cNvSpPr>
            <a:spLocks noGrp="1" noRot="1" noChangeAspect="1" noChangeArrowheads="1" noTextEdit="1"/>
          </p:cNvSpPr>
          <p:nvPr>
            <p:ph type="sldImg"/>
          </p:nvPr>
        </p:nvSpPr>
        <p:spPr>
          <a:xfrm>
            <a:off x="1168400" y="692150"/>
            <a:ext cx="4610100" cy="3457575"/>
          </a:xfrm>
          <a:ln/>
        </p:spPr>
      </p:sp>
      <p:sp>
        <p:nvSpPr>
          <p:cNvPr id="77828" name="Rectangle 3"/>
          <p:cNvSpPr>
            <a:spLocks noGrp="1" noChangeArrowheads="1"/>
          </p:cNvSpPr>
          <p:nvPr>
            <p:ph type="body" idx="1"/>
          </p:nvPr>
        </p:nvSpPr>
        <p:spPr>
          <a:xfrm>
            <a:off x="381387" y="4379911"/>
            <a:ext cx="6184128"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9" tIns="46514" rIns="93029" bIns="46514"/>
          <a:lstStyle/>
          <a:p>
            <a:pPr defTabSz="914400" eaLnBrk="1" hangingPunct="1"/>
            <a:endParaRPr lang="en-US" altLang="en-US" dirty="0"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7276E01A-AAC1-4E3E-A3F5-AA657A0AC4D9}" type="slidenum">
              <a:rPr lang="en-GB" altLang="en-US" smtClean="0">
                <a:solidFill>
                  <a:srgbClr val="000000"/>
                </a:solidFill>
                <a:latin typeface="Times New Roman" pitchFamily="18" charset="0"/>
                <a:cs typeface="Arial Unicode MS" pitchFamily="32" charset="0"/>
              </a:rPr>
              <a:pPr eaLnBrk="1" hangingPunct="1"/>
              <a:t>78</a:t>
            </a:fld>
            <a:endParaRPr lang="en-GB" altLang="en-US" dirty="0" smtClean="0">
              <a:solidFill>
                <a:srgbClr val="000000"/>
              </a:solidFill>
              <a:latin typeface="Times New Roman" pitchFamily="18" charset="0"/>
              <a:cs typeface="Arial Unicode MS" pitchFamily="32" charset="0"/>
            </a:endParaRPr>
          </a:p>
        </p:txBody>
      </p:sp>
      <p:sp>
        <p:nvSpPr>
          <p:cNvPr id="78851"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prstClr val="white"/>
              </a:solidFill>
            </a:endParaRPr>
          </a:p>
        </p:txBody>
      </p:sp>
      <p:sp>
        <p:nvSpPr>
          <p:cNvPr id="78852"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Collect or create a set of artifacts of the system. These artifacts will help the RE team better understand the system and its different vulnerabilities.</a:t>
            </a: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0A58B627-33FC-43F9-8D90-49D3462D0EDD}" type="slidenum">
              <a:rPr lang="en-GB" altLang="en-US" smtClean="0">
                <a:solidFill>
                  <a:srgbClr val="000000"/>
                </a:solidFill>
                <a:latin typeface="Times New Roman" pitchFamily="18" charset="0"/>
                <a:cs typeface="Arial Unicode MS" pitchFamily="32" charset="0"/>
              </a:rPr>
              <a:pPr eaLnBrk="1" hangingPunct="1"/>
              <a:t>79</a:t>
            </a:fld>
            <a:endParaRPr lang="en-GB" altLang="en-US" dirty="0" smtClean="0">
              <a:solidFill>
                <a:srgbClr val="000000"/>
              </a:solidFill>
              <a:latin typeface="Times New Roman" pitchFamily="18" charset="0"/>
              <a:cs typeface="Arial Unicode MS" pitchFamily="32" charset="0"/>
            </a:endParaRPr>
          </a:p>
        </p:txBody>
      </p:sp>
      <p:sp>
        <p:nvSpPr>
          <p:cNvPr id="79875" name="Text Box 2"/>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prstClr val="white"/>
              </a:solidFill>
            </a:endParaRPr>
          </a:p>
        </p:txBody>
      </p:sp>
      <p:sp>
        <p:nvSpPr>
          <p:cNvPr id="79876" name="Rectangle 3"/>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Topic 1: Risk Concepts</a:t>
            </a:r>
          </a:p>
          <a:p>
            <a:r>
              <a:rPr lang="en-US" dirty="0" smtClean="0"/>
              <a:t>This topic provides </a:t>
            </a:r>
            <a:r>
              <a:rPr lang="en-US" dirty="0"/>
              <a:t>a brief overview of important risk management definitions and ideas. </a:t>
            </a:r>
          </a:p>
          <a:p>
            <a:endParaRPr lang="en-US" dirty="0"/>
          </a:p>
        </p:txBody>
      </p:sp>
    </p:spTree>
    <p:extLst>
      <p:ext uri="{BB962C8B-B14F-4D97-AF65-F5344CB8AC3E}">
        <p14:creationId xmlns:p14="http://schemas.microsoft.com/office/powerpoint/2010/main" val="364632242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C0C6AC44-6F2F-4D34-BDE4-F73E48228F84}" type="slidenum">
              <a:rPr lang="en-GB" altLang="en-US" smtClean="0">
                <a:solidFill>
                  <a:srgbClr val="000000"/>
                </a:solidFill>
                <a:latin typeface="Times New Roman" pitchFamily="18" charset="0"/>
                <a:cs typeface="Arial Unicode MS" pitchFamily="32" charset="0"/>
              </a:rPr>
              <a:pPr eaLnBrk="1" hangingPunct="1"/>
              <a:t>80</a:t>
            </a:fld>
            <a:endParaRPr lang="en-GB" altLang="en-US" dirty="0" smtClean="0">
              <a:solidFill>
                <a:srgbClr val="000000"/>
              </a:solidFill>
              <a:latin typeface="Times New Roman" pitchFamily="18" charset="0"/>
              <a:cs typeface="Arial Unicode MS" pitchFamily="32" charset="0"/>
            </a:endParaRPr>
          </a:p>
        </p:txBody>
      </p:sp>
      <p:sp>
        <p:nvSpPr>
          <p:cNvPr id="80899" name="Text Box 2"/>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prstClr val="white"/>
              </a:solidFill>
            </a:endParaRPr>
          </a:p>
        </p:txBody>
      </p:sp>
      <p:sp>
        <p:nvSpPr>
          <p:cNvPr id="80900" name="Rectangle 3"/>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Note that projects that have not considered security will not have misuse cases. In those cases, the RE team will have to work with the stakeholders to develop the needed misuse cases.  </a:t>
            </a: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8D4B901E-CFF0-423D-856F-A4CD5B8C7038}" type="slidenum">
              <a:rPr lang="en-GB" altLang="en-US" smtClean="0">
                <a:solidFill>
                  <a:srgbClr val="000000"/>
                </a:solidFill>
                <a:latin typeface="Times New Roman" pitchFamily="18" charset="0"/>
                <a:cs typeface="Arial Unicode MS" pitchFamily="32" charset="0"/>
              </a:rPr>
              <a:pPr eaLnBrk="1" hangingPunct="1"/>
              <a:t>81</a:t>
            </a:fld>
            <a:endParaRPr lang="en-GB" altLang="en-US" dirty="0" smtClean="0">
              <a:solidFill>
                <a:srgbClr val="000000"/>
              </a:solidFill>
              <a:latin typeface="Times New Roman" pitchFamily="18" charset="0"/>
              <a:cs typeface="Arial Unicode MS" pitchFamily="32" charset="0"/>
            </a:endParaRPr>
          </a:p>
        </p:txBody>
      </p:sp>
      <p:sp>
        <p:nvSpPr>
          <p:cNvPr id="81923" name="Text Box 2"/>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prstClr val="white"/>
              </a:solidFill>
            </a:endParaRPr>
          </a:p>
        </p:txBody>
      </p:sp>
      <p:sp>
        <p:nvSpPr>
          <p:cNvPr id="81924" name="Rectangle 3"/>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Again, existence of attack trees implies that some attention has been paid to security.  Attack trees are a formal hierarchical way of describing a threat to a system based on the type of attack. Goals are at the root and ways to achieve it are the leaves. </a:t>
            </a:r>
          </a:p>
          <a:p>
            <a:endParaRPr lang="en-US" altLang="en-US" dirty="0" smtClean="0"/>
          </a:p>
          <a:p>
            <a:r>
              <a:rPr lang="en-US" altLang="en-US" dirty="0" smtClean="0"/>
              <a:t>Explain the symbols used – and, or, scenario, and connector (no ‘and’s in the example)</a:t>
            </a:r>
          </a:p>
          <a:p>
            <a:endParaRPr lang="en-US" altLang="en-US" dirty="0" smtClean="0"/>
          </a:p>
          <a:p>
            <a:r>
              <a:rPr lang="en-US" altLang="en-US" dirty="0" smtClean="0"/>
              <a:t>Another type of artifact to collect (not on a slide): standardized templates and forms</a:t>
            </a:r>
          </a:p>
          <a:p>
            <a:r>
              <a:rPr lang="en-US" altLang="en-US" dirty="0" smtClean="0"/>
              <a:t>          </a:t>
            </a: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2CFD1D7C-DAB5-470C-8F24-4AC21A4819CA}" type="slidenum">
              <a:rPr lang="en-GB" altLang="en-US" smtClean="0">
                <a:solidFill>
                  <a:srgbClr val="000000"/>
                </a:solidFill>
                <a:latin typeface="Times New Roman" pitchFamily="18" charset="0"/>
                <a:cs typeface="Arial Unicode MS" pitchFamily="32" charset="0"/>
              </a:rPr>
              <a:pPr eaLnBrk="1" hangingPunct="1"/>
              <a:t>82</a:t>
            </a:fld>
            <a:endParaRPr lang="en-GB" altLang="en-US" dirty="0" smtClean="0">
              <a:solidFill>
                <a:srgbClr val="000000"/>
              </a:solidFill>
              <a:latin typeface="Times New Roman" pitchFamily="18" charset="0"/>
              <a:cs typeface="Arial Unicode MS" pitchFamily="32" charset="0"/>
            </a:endParaRPr>
          </a:p>
        </p:txBody>
      </p:sp>
      <p:sp>
        <p:nvSpPr>
          <p:cNvPr id="82947"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prstClr val="white"/>
              </a:solidFill>
            </a:endParaRPr>
          </a:p>
        </p:txBody>
      </p:sp>
      <p:sp>
        <p:nvSpPr>
          <p:cNvPr id="82948"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38438682-B8B0-4805-AA59-E8325AD1D5D0}" type="slidenum">
              <a:rPr lang="en-GB" altLang="en-US" smtClean="0">
                <a:solidFill>
                  <a:srgbClr val="000000"/>
                </a:solidFill>
                <a:latin typeface="Times New Roman" pitchFamily="18" charset="0"/>
                <a:cs typeface="Arial Unicode MS" pitchFamily="32" charset="0"/>
              </a:rPr>
              <a:pPr eaLnBrk="1" hangingPunct="1"/>
              <a:t>83</a:t>
            </a:fld>
            <a:endParaRPr lang="en-GB" altLang="en-US" dirty="0" smtClean="0">
              <a:solidFill>
                <a:srgbClr val="000000"/>
              </a:solidFill>
              <a:latin typeface="Times New Roman" pitchFamily="18" charset="0"/>
              <a:cs typeface="Arial Unicode MS" pitchFamily="32" charset="0"/>
            </a:endParaRPr>
          </a:p>
        </p:txBody>
      </p:sp>
      <p:sp>
        <p:nvSpPr>
          <p:cNvPr id="83971"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prstClr val="white"/>
              </a:solidFill>
            </a:endParaRPr>
          </a:p>
        </p:txBody>
      </p:sp>
      <p:sp>
        <p:nvSpPr>
          <p:cNvPr id="83972"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RE team responsibilities: Work with stakeholders to gather as many relevant artifacts as possible.   </a:t>
            </a:r>
          </a:p>
          <a:p>
            <a:endParaRPr lang="en-US" altLang="en-US" dirty="0"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B1102215-DA4A-4066-93CB-5C6718BDD4EE}" type="slidenum">
              <a:rPr lang="en-GB" altLang="en-US" smtClean="0">
                <a:solidFill>
                  <a:srgbClr val="000000"/>
                </a:solidFill>
                <a:latin typeface="Times New Roman" pitchFamily="18" charset="0"/>
                <a:cs typeface="Arial Unicode MS" pitchFamily="32" charset="0"/>
              </a:rPr>
              <a:pPr eaLnBrk="1" hangingPunct="1"/>
              <a:t>84</a:t>
            </a:fld>
            <a:endParaRPr lang="en-GB" altLang="en-US" dirty="0" smtClean="0">
              <a:solidFill>
                <a:srgbClr val="000000"/>
              </a:solidFill>
              <a:latin typeface="Times New Roman" pitchFamily="18" charset="0"/>
              <a:cs typeface="Arial Unicode MS" pitchFamily="32" charset="0"/>
            </a:endParaRPr>
          </a:p>
        </p:txBody>
      </p:sp>
      <p:sp>
        <p:nvSpPr>
          <p:cNvPr id="84995"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prstClr val="white"/>
              </a:solidFill>
            </a:endParaRPr>
          </a:p>
        </p:txBody>
      </p:sp>
      <p:sp>
        <p:nvSpPr>
          <p:cNvPr id="84996"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Stakeholder responsibilities: Collect artifacts and present them to RE team.</a:t>
            </a: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01D1142E-7021-4740-BAA8-D03E6F263795}" type="slidenum">
              <a:rPr lang="en-GB" altLang="en-US" smtClean="0">
                <a:solidFill>
                  <a:srgbClr val="000000"/>
                </a:solidFill>
                <a:latin typeface="Times New Roman" pitchFamily="18" charset="0"/>
                <a:cs typeface="Arial Unicode MS" pitchFamily="32" charset="0"/>
              </a:rPr>
              <a:pPr eaLnBrk="1" hangingPunct="1"/>
              <a:t>85</a:t>
            </a:fld>
            <a:endParaRPr lang="en-GB" altLang="en-US" dirty="0" smtClean="0">
              <a:solidFill>
                <a:srgbClr val="000000"/>
              </a:solidFill>
              <a:latin typeface="Times New Roman" pitchFamily="18" charset="0"/>
              <a:cs typeface="Arial Unicode MS" pitchFamily="32" charset="0"/>
            </a:endParaRPr>
          </a:p>
        </p:txBody>
      </p:sp>
      <p:sp>
        <p:nvSpPr>
          <p:cNvPr id="86019"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prstClr val="white"/>
              </a:solidFill>
            </a:endParaRPr>
          </a:p>
        </p:txBody>
      </p:sp>
      <p:sp>
        <p:nvSpPr>
          <p:cNvPr id="86020"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Joint responsibilities: Both teams should verify the accuracy of the artifacts.</a:t>
            </a: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C5DFF8DD-2F95-4E38-9C59-184E3D2A16E9}" type="slidenum">
              <a:rPr lang="en-GB" altLang="en-US" smtClean="0">
                <a:solidFill>
                  <a:srgbClr val="000000"/>
                </a:solidFill>
                <a:latin typeface="Times New Roman" pitchFamily="18" charset="0"/>
                <a:cs typeface="Arial Unicode MS" pitchFamily="32" charset="0"/>
              </a:rPr>
              <a:pPr eaLnBrk="1" hangingPunct="1"/>
              <a:t>86</a:t>
            </a:fld>
            <a:endParaRPr lang="en-GB" altLang="en-US" dirty="0" smtClean="0">
              <a:solidFill>
                <a:srgbClr val="000000"/>
              </a:solidFill>
              <a:latin typeface="Times New Roman" pitchFamily="18" charset="0"/>
              <a:cs typeface="Arial Unicode MS" pitchFamily="32" charset="0"/>
            </a:endParaRPr>
          </a:p>
        </p:txBody>
      </p:sp>
      <p:sp>
        <p:nvSpPr>
          <p:cNvPr id="87043"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prstClr val="white"/>
              </a:solidFill>
            </a:endParaRPr>
          </a:p>
        </p:txBody>
      </p:sp>
      <p:sp>
        <p:nvSpPr>
          <p:cNvPr id="87044"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Exit criteria: Set of artifacts collected by both the RE team and the clients</a:t>
            </a: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6434"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C2FFDCC7-511D-4AF0-87B6-C2FE883EFA8A}" type="slidenum">
              <a:rPr lang="en-GB" altLang="en-US" smtClean="0"/>
              <a:pPr eaLnBrk="1" hangingPunct="1">
                <a:spcBef>
                  <a:spcPct val="0"/>
                </a:spcBef>
                <a:buFont typeface="StarSymbol" charset="0"/>
                <a:buNone/>
              </a:pPr>
              <a:t>87</a:t>
            </a:fld>
            <a:endParaRPr lang="en-GB" altLang="en-US" dirty="0" smtClean="0"/>
          </a:p>
        </p:txBody>
      </p:sp>
      <p:sp>
        <p:nvSpPr>
          <p:cNvPr id="146435"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charset="0"/>
              <a:buNone/>
            </a:pPr>
            <a:endParaRPr lang="en-IN" altLang="en-US" sz="1800" dirty="0">
              <a:solidFill>
                <a:prstClr val="white"/>
              </a:solidFill>
              <a:latin typeface="Arial" charset="0"/>
            </a:endParaRPr>
          </a:p>
        </p:txBody>
      </p:sp>
      <p:sp>
        <p:nvSpPr>
          <p:cNvPr id="146436"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7458"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E2ACFE5E-ED2B-4C16-8B68-9F70B3D39611}" type="slidenum">
              <a:rPr lang="en-GB" altLang="en-US" smtClean="0"/>
              <a:pPr eaLnBrk="1" hangingPunct="1">
                <a:spcBef>
                  <a:spcPct val="0"/>
                </a:spcBef>
                <a:buFont typeface="StarSymbol" charset="0"/>
                <a:buNone/>
              </a:pPr>
              <a:t>88</a:t>
            </a:fld>
            <a:endParaRPr lang="en-GB" altLang="en-US" dirty="0" smtClean="0"/>
          </a:p>
        </p:txBody>
      </p:sp>
      <p:sp>
        <p:nvSpPr>
          <p:cNvPr id="147459"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charset="0"/>
              <a:buNone/>
            </a:pPr>
            <a:endParaRPr lang="en-IN" altLang="en-US" sz="1800" dirty="0">
              <a:solidFill>
                <a:srgbClr val="FFFFFF"/>
              </a:solidFill>
              <a:latin typeface="Arial" charset="0"/>
            </a:endParaRPr>
          </a:p>
        </p:txBody>
      </p:sp>
      <p:sp>
        <p:nvSpPr>
          <p:cNvPr id="147460"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15 minutes for student reports</a:t>
            </a: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8"/>
          <p:cNvSpPr txBox="1">
            <a:spLocks noGrp="1" noChangeArrowheads="1"/>
          </p:cNvSpPr>
          <p:nvPr/>
        </p:nvSpPr>
        <p:spPr bwMode="auto">
          <a:xfrm>
            <a:off x="4007706" y="8758245"/>
            <a:ext cx="2137023" cy="198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3" tIns="0" rIns="19053" bIns="0" anchor="b"/>
          <a:lstStyle>
            <a:lvl1pPr defTabSz="957263" eaLnBrk="0" hangingPunct="0">
              <a:defRPr>
                <a:solidFill>
                  <a:schemeClr val="bg1"/>
                </a:solidFill>
                <a:latin typeface="Arial" charset="0"/>
                <a:cs typeface="Arial" charset="0"/>
              </a:defRPr>
            </a:lvl1pPr>
            <a:lvl2pPr marL="742950" indent="-285750" defTabSz="957263" eaLnBrk="0" hangingPunct="0">
              <a:defRPr>
                <a:solidFill>
                  <a:schemeClr val="bg1"/>
                </a:solidFill>
                <a:latin typeface="Arial" charset="0"/>
                <a:cs typeface="Arial" charset="0"/>
              </a:defRPr>
            </a:lvl2pPr>
            <a:lvl3pPr marL="1143000" indent="-228600" defTabSz="957263" eaLnBrk="0" hangingPunct="0">
              <a:defRPr>
                <a:solidFill>
                  <a:schemeClr val="bg1"/>
                </a:solidFill>
                <a:latin typeface="Arial" charset="0"/>
                <a:cs typeface="Arial" charset="0"/>
              </a:defRPr>
            </a:lvl3pPr>
            <a:lvl4pPr marL="1600200" indent="-228600" defTabSz="957263" eaLnBrk="0" hangingPunct="0">
              <a:defRPr>
                <a:solidFill>
                  <a:schemeClr val="bg1"/>
                </a:solidFill>
                <a:latin typeface="Arial" charset="0"/>
                <a:cs typeface="Arial" charset="0"/>
              </a:defRPr>
            </a:lvl4pPr>
            <a:lvl5pPr marL="2057400" indent="-228600" defTabSz="957263" eaLnBrk="0" hangingPunct="0">
              <a:defRPr>
                <a:solidFill>
                  <a:schemeClr val="bg1"/>
                </a:solidFill>
                <a:latin typeface="Arial" charset="0"/>
                <a:cs typeface="Arial" charset="0"/>
              </a:defRPr>
            </a:lvl5pPr>
            <a:lvl6pPr marL="2514600" indent="-228600" defTabSz="957263" eaLnBrk="0" fontAlgn="base" hangingPunct="0">
              <a:spcBef>
                <a:spcPct val="0"/>
              </a:spcBef>
              <a:spcAft>
                <a:spcPct val="0"/>
              </a:spcAft>
              <a:defRPr>
                <a:solidFill>
                  <a:schemeClr val="bg1"/>
                </a:solidFill>
                <a:latin typeface="Arial" charset="0"/>
                <a:cs typeface="Arial" charset="0"/>
              </a:defRPr>
            </a:lvl6pPr>
            <a:lvl7pPr marL="2971800" indent="-228600" defTabSz="957263" eaLnBrk="0" fontAlgn="base" hangingPunct="0">
              <a:spcBef>
                <a:spcPct val="0"/>
              </a:spcBef>
              <a:spcAft>
                <a:spcPct val="0"/>
              </a:spcAft>
              <a:defRPr>
                <a:solidFill>
                  <a:schemeClr val="bg1"/>
                </a:solidFill>
                <a:latin typeface="Arial" charset="0"/>
                <a:cs typeface="Arial" charset="0"/>
              </a:defRPr>
            </a:lvl7pPr>
            <a:lvl8pPr marL="3429000" indent="-228600" defTabSz="957263" eaLnBrk="0" fontAlgn="base" hangingPunct="0">
              <a:spcBef>
                <a:spcPct val="0"/>
              </a:spcBef>
              <a:spcAft>
                <a:spcPct val="0"/>
              </a:spcAft>
              <a:defRPr>
                <a:solidFill>
                  <a:schemeClr val="bg1"/>
                </a:solidFill>
                <a:latin typeface="Arial" charset="0"/>
                <a:cs typeface="Arial" charset="0"/>
              </a:defRPr>
            </a:lvl8pPr>
            <a:lvl9pPr marL="3886200" indent="-228600" defTabSz="957263" eaLnBrk="0" fontAlgn="base" hangingPunct="0">
              <a:spcBef>
                <a:spcPct val="0"/>
              </a:spcBef>
              <a:spcAft>
                <a:spcPct val="0"/>
              </a:spcAft>
              <a:defRPr>
                <a:solidFill>
                  <a:schemeClr val="bg1"/>
                </a:solidFill>
                <a:latin typeface="Arial" charset="0"/>
                <a:cs typeface="Arial" charset="0"/>
              </a:defRPr>
            </a:lvl9pPr>
          </a:lstStyle>
          <a:p>
            <a:pPr algn="ctr" eaLnBrk="1" hangingPunct="1">
              <a:lnSpc>
                <a:spcPct val="89000"/>
              </a:lnSpc>
              <a:spcBef>
                <a:spcPct val="40000"/>
              </a:spcBef>
            </a:pPr>
            <a:r>
              <a:rPr lang="en-US" altLang="en-US" sz="800" dirty="0">
                <a:solidFill>
                  <a:schemeClr val="tx1"/>
                </a:solidFill>
                <a:ea typeface="ＭＳ Ｐゴシック" charset="-128"/>
              </a:rPr>
              <a:t>© 2007 Carnegie Mellon University</a:t>
            </a:r>
            <a:endParaRPr lang="en-US" altLang="en-US" sz="800" i="1" dirty="0">
              <a:solidFill>
                <a:schemeClr val="tx1"/>
              </a:solidFill>
              <a:latin typeface="Times New Roman" pitchFamily="18" charset="0"/>
              <a:ea typeface="ＭＳ Ｐゴシック" charset="-128"/>
            </a:endParaRPr>
          </a:p>
        </p:txBody>
      </p:sp>
      <p:sp>
        <p:nvSpPr>
          <p:cNvPr id="88067" name="Rectangle 2"/>
          <p:cNvSpPr>
            <a:spLocks noGrp="1" noRot="1" noChangeAspect="1" noChangeArrowheads="1" noTextEdit="1"/>
          </p:cNvSpPr>
          <p:nvPr>
            <p:ph type="sldImg"/>
          </p:nvPr>
        </p:nvSpPr>
        <p:spPr>
          <a:xfrm>
            <a:off x="1168400" y="692150"/>
            <a:ext cx="4610100" cy="3457575"/>
          </a:xfrm>
          <a:ln/>
        </p:spPr>
      </p:sp>
      <p:sp>
        <p:nvSpPr>
          <p:cNvPr id="88068" name="Rectangle 3"/>
          <p:cNvSpPr>
            <a:spLocks noGrp="1" noChangeArrowheads="1"/>
          </p:cNvSpPr>
          <p:nvPr>
            <p:ph type="body" idx="1"/>
          </p:nvPr>
        </p:nvSpPr>
        <p:spPr>
          <a:xfrm>
            <a:off x="381387" y="4379911"/>
            <a:ext cx="6184128"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29" tIns="46514" rIns="93029" bIns="46514"/>
          <a:lstStyle/>
          <a:p>
            <a:pPr defTabSz="914400" eaLnBrk="1" hangingPunct="1"/>
            <a:endParaRPr lang="en-US" alt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Software assurance </a:t>
            </a:r>
            <a:r>
              <a:rPr lang="en-US" dirty="0" smtClean="0"/>
              <a:t>is defined as the application of technologies and processes to achieve a required level of confidence that software systems and services </a:t>
            </a:r>
          </a:p>
          <a:p>
            <a:pPr marL="50800" lvl="0" indent="-171450">
              <a:buFont typeface="Arial" panose="020B0604020202020204" pitchFamily="34" charset="0"/>
              <a:buChar char="•"/>
            </a:pPr>
            <a:r>
              <a:rPr lang="en-US" dirty="0" smtClean="0"/>
              <a:t>Function in the intended manner</a:t>
            </a:r>
          </a:p>
          <a:p>
            <a:pPr marL="50800" lvl="0" indent="-171450">
              <a:buFont typeface="Arial" panose="020B0604020202020204" pitchFamily="34" charset="0"/>
              <a:buChar char="•"/>
            </a:pPr>
            <a:r>
              <a:rPr lang="en-US" dirty="0" smtClean="0"/>
              <a:t>Are free from accidental or intentional vulnerabilities</a:t>
            </a:r>
          </a:p>
          <a:p>
            <a:pPr marL="50800" lvl="0" indent="-171450">
              <a:buFont typeface="Arial" panose="020B0604020202020204" pitchFamily="34" charset="0"/>
              <a:buChar char="•"/>
            </a:pPr>
            <a:r>
              <a:rPr lang="en-US" dirty="0" smtClean="0"/>
              <a:t>Provide security capabilities appropriate to the threat environment</a:t>
            </a:r>
          </a:p>
          <a:p>
            <a:pPr marL="50800" lvl="0" indent="-171450">
              <a:buFont typeface="Arial" panose="020B0604020202020204" pitchFamily="34" charset="0"/>
              <a:buChar char="•"/>
            </a:pPr>
            <a:r>
              <a:rPr lang="en-US" dirty="0" smtClean="0"/>
              <a:t>Recover from intrusions and failures</a:t>
            </a:r>
          </a:p>
          <a:p>
            <a:r>
              <a:rPr lang="en-US" dirty="0" smtClean="0"/>
              <a:t>This </a:t>
            </a:r>
            <a:r>
              <a:rPr lang="en-US" dirty="0" smtClean="0"/>
              <a:t>topic examines </a:t>
            </a:r>
            <a:r>
              <a:rPr lang="en-US" dirty="0" smtClean="0"/>
              <a:t>risk-management  concepts from a software-assurance perspective. </a:t>
            </a:r>
            <a:r>
              <a:rPr lang="en-US" dirty="0" smtClean="0"/>
              <a:t>More</a:t>
            </a:r>
            <a:r>
              <a:rPr lang="en-US" baseline="0" dirty="0" smtClean="0"/>
              <a:t> specifically, this topic is focused on</a:t>
            </a:r>
            <a:r>
              <a:rPr lang="en-US" dirty="0" smtClean="0"/>
              <a:t> </a:t>
            </a:r>
          </a:p>
          <a:p>
            <a:pPr marL="171450" indent="-171450">
              <a:buFont typeface="Arial" panose="020B0604020202020204" pitchFamily="34" charset="0"/>
              <a:buChar char="•"/>
            </a:pPr>
            <a:r>
              <a:rPr lang="en-US" dirty="0" smtClean="0"/>
              <a:t>applying risk analysis during early life-cycle</a:t>
            </a:r>
            <a:r>
              <a:rPr lang="en-US" baseline="0" dirty="0" smtClean="0"/>
              <a:t> activates </a:t>
            </a:r>
            <a:endParaRPr lang="en-US" dirty="0"/>
          </a:p>
          <a:p>
            <a:pPr marL="171450" indent="-171450">
              <a:buFont typeface="Arial" panose="020B0604020202020204" pitchFamily="34" charset="0"/>
              <a:buChar char="•"/>
            </a:pPr>
            <a:r>
              <a:rPr lang="en-US" dirty="0" smtClean="0"/>
              <a:t>using</a:t>
            </a:r>
            <a:r>
              <a:rPr lang="en-US" baseline="0" dirty="0" smtClean="0"/>
              <a:t> </a:t>
            </a:r>
            <a:r>
              <a:rPr lang="en-US" baseline="0" dirty="0" smtClean="0"/>
              <a:t>risk analysis to specify security requirements</a:t>
            </a:r>
            <a:r>
              <a:rPr lang="en-US" dirty="0" smtClean="0"/>
              <a:t> </a:t>
            </a:r>
          </a:p>
          <a:p>
            <a:endParaRPr lang="en-US" dirty="0"/>
          </a:p>
        </p:txBody>
      </p:sp>
    </p:spTree>
    <p:extLst>
      <p:ext uri="{BB962C8B-B14F-4D97-AF65-F5344CB8AC3E}">
        <p14:creationId xmlns:p14="http://schemas.microsoft.com/office/powerpoint/2010/main" val="209343989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611FF904-C68D-4418-9FDA-CE844D26D938}" type="slidenum">
              <a:rPr lang="en-GB" altLang="en-US" smtClean="0">
                <a:solidFill>
                  <a:srgbClr val="000000"/>
                </a:solidFill>
                <a:latin typeface="Times New Roman" pitchFamily="18" charset="0"/>
                <a:cs typeface="Arial Unicode MS" pitchFamily="32" charset="0"/>
              </a:rPr>
              <a:pPr eaLnBrk="1" hangingPunct="1"/>
              <a:t>90</a:t>
            </a:fld>
            <a:endParaRPr lang="en-GB" altLang="en-US" dirty="0" smtClean="0">
              <a:solidFill>
                <a:srgbClr val="000000"/>
              </a:solidFill>
              <a:latin typeface="Times New Roman" pitchFamily="18" charset="0"/>
              <a:cs typeface="Arial Unicode MS" pitchFamily="32" charset="0"/>
            </a:endParaRPr>
          </a:p>
        </p:txBody>
      </p:sp>
      <p:sp>
        <p:nvSpPr>
          <p:cNvPr id="89091"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p>
        </p:txBody>
      </p:sp>
      <p:sp>
        <p:nvSpPr>
          <p:cNvPr id="89092"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Identify the vulnerabilities and threats that face the system, the likelihood that the threats will materialize as real attacks, and any potential consequences of an attack. Without a risk assessment, organizations can be tempted to implement security requirements or countermeasures without a good rationale.</a:t>
            </a: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C32C197D-4F12-4C7A-AB28-A761E036C17E}" type="slidenum">
              <a:rPr lang="en-GB" altLang="en-US" smtClean="0">
                <a:solidFill>
                  <a:srgbClr val="000000"/>
                </a:solidFill>
                <a:latin typeface="Times New Roman" pitchFamily="18" charset="0"/>
                <a:cs typeface="Arial Unicode MS" pitchFamily="32" charset="0"/>
              </a:rPr>
              <a:pPr eaLnBrk="1" hangingPunct="1"/>
              <a:t>91</a:t>
            </a:fld>
            <a:endParaRPr lang="en-GB" altLang="en-US" dirty="0" smtClean="0">
              <a:solidFill>
                <a:srgbClr val="000000"/>
              </a:solidFill>
              <a:latin typeface="Times New Roman" pitchFamily="18" charset="0"/>
              <a:cs typeface="Arial Unicode MS" pitchFamily="32" charset="0"/>
            </a:endParaRPr>
          </a:p>
        </p:txBody>
      </p:sp>
      <p:sp>
        <p:nvSpPr>
          <p:cNvPr id="90115"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p>
        </p:txBody>
      </p:sp>
      <p:sp>
        <p:nvSpPr>
          <p:cNvPr id="90116"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This is a sample set of risk assessment methods.  They were rated subjectively and a subset of the methods was used for risk assessment.  There are other methods out there, and the selection of methods may depend on the organization.  </a:t>
            </a: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2D20B01A-390F-4D3E-AEBA-4ABA3939025C}" type="slidenum">
              <a:rPr lang="en-GB" altLang="en-US" smtClean="0">
                <a:solidFill>
                  <a:srgbClr val="000000"/>
                </a:solidFill>
                <a:latin typeface="Times New Roman" pitchFamily="18" charset="0"/>
                <a:cs typeface="Arial Unicode MS" pitchFamily="32" charset="0"/>
              </a:rPr>
              <a:pPr eaLnBrk="1" hangingPunct="1"/>
              <a:t>92</a:t>
            </a:fld>
            <a:endParaRPr lang="en-GB" altLang="en-US" dirty="0" smtClean="0">
              <a:solidFill>
                <a:srgbClr val="000000"/>
              </a:solidFill>
              <a:latin typeface="Times New Roman" pitchFamily="18" charset="0"/>
              <a:cs typeface="Arial Unicode MS" pitchFamily="32" charset="0"/>
            </a:endParaRPr>
          </a:p>
        </p:txBody>
      </p:sp>
      <p:sp>
        <p:nvSpPr>
          <p:cNvPr id="91139" name="Text Box 2"/>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p>
        </p:txBody>
      </p:sp>
      <p:sp>
        <p:nvSpPr>
          <p:cNvPr id="91140" name="Rectangle 3"/>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F6EEC35D-0834-4225-9313-B27EA9561D22}" type="slidenum">
              <a:rPr lang="en-GB" altLang="en-US" smtClean="0">
                <a:solidFill>
                  <a:srgbClr val="000000"/>
                </a:solidFill>
                <a:latin typeface="Times New Roman" pitchFamily="18" charset="0"/>
                <a:cs typeface="Arial Unicode MS" pitchFamily="32" charset="0"/>
              </a:rPr>
              <a:pPr eaLnBrk="1" hangingPunct="1"/>
              <a:t>93</a:t>
            </a:fld>
            <a:endParaRPr lang="en-GB" altLang="en-US" dirty="0" smtClean="0">
              <a:solidFill>
                <a:srgbClr val="000000"/>
              </a:solidFill>
              <a:latin typeface="Times New Roman" pitchFamily="18" charset="0"/>
              <a:cs typeface="Arial Unicode MS" pitchFamily="32" charset="0"/>
            </a:endParaRPr>
          </a:p>
        </p:txBody>
      </p:sp>
      <p:sp>
        <p:nvSpPr>
          <p:cNvPr id="92163" name="Text Box 2"/>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p>
        </p:txBody>
      </p:sp>
      <p:sp>
        <p:nvSpPr>
          <p:cNvPr id="92164" name="Rectangle 3"/>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1B45FF10-A7AC-4F68-A3DE-5F59937A639A}" type="slidenum">
              <a:rPr lang="en-GB" altLang="en-US" smtClean="0">
                <a:solidFill>
                  <a:srgbClr val="000000"/>
                </a:solidFill>
                <a:latin typeface="Times New Roman" pitchFamily="18" charset="0"/>
                <a:cs typeface="Arial Unicode MS" pitchFamily="32" charset="0"/>
              </a:rPr>
              <a:pPr eaLnBrk="1" hangingPunct="1"/>
              <a:t>94</a:t>
            </a:fld>
            <a:endParaRPr lang="en-GB" altLang="en-US" dirty="0" smtClean="0">
              <a:solidFill>
                <a:srgbClr val="000000"/>
              </a:solidFill>
              <a:latin typeface="Times New Roman" pitchFamily="18" charset="0"/>
              <a:cs typeface="Arial Unicode MS" pitchFamily="32" charset="0"/>
            </a:endParaRPr>
          </a:p>
        </p:txBody>
      </p:sp>
      <p:sp>
        <p:nvSpPr>
          <p:cNvPr id="93187"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p>
        </p:txBody>
      </p:sp>
      <p:sp>
        <p:nvSpPr>
          <p:cNvPr id="93188"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After the threats have been identified by the risk assessment method, they must be classified according to likelihoods. Again, this will aid in prioritizing the security requirements that are generated at a later stage. For each threat identified, a corresponding security requirement can identify a quantifiable, verifiable response. For instance, a requirement might describe speed of containment, cost of recovery, or limit to the damage that can be done to the system’s functionality.</a:t>
            </a: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10"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FE74DDC0-8E05-4A68-9AE4-84413C2F4985}" type="slidenum">
              <a:rPr lang="en-GB" altLang="en-US" smtClean="0">
                <a:solidFill>
                  <a:srgbClr val="000000"/>
                </a:solidFill>
                <a:latin typeface="Times New Roman" pitchFamily="18" charset="0"/>
                <a:cs typeface="Arial Unicode MS" pitchFamily="32" charset="0"/>
              </a:rPr>
              <a:pPr eaLnBrk="1" hangingPunct="1"/>
              <a:t>95</a:t>
            </a:fld>
            <a:endParaRPr lang="en-GB" altLang="en-US" dirty="0" smtClean="0">
              <a:solidFill>
                <a:srgbClr val="000000"/>
              </a:solidFill>
              <a:latin typeface="Times New Roman" pitchFamily="18" charset="0"/>
              <a:cs typeface="Arial Unicode MS" pitchFamily="32" charset="0"/>
            </a:endParaRPr>
          </a:p>
        </p:txBody>
      </p:sp>
      <p:sp>
        <p:nvSpPr>
          <p:cNvPr id="94211"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p>
        </p:txBody>
      </p:sp>
      <p:sp>
        <p:nvSpPr>
          <p:cNvPr id="94212"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RE team responsibilities: Facilitate the completion of a structured risk assessment, likely performed by an external risk expert. Review the results of the risk assessment and share them with stakeholders.</a:t>
            </a:r>
          </a:p>
          <a:p>
            <a:endParaRPr lang="en-US" altLang="en-US" dirty="0" smtClean="0"/>
          </a:p>
          <a:p>
            <a:r>
              <a:rPr lang="en-US" altLang="en-US" dirty="0" smtClean="0"/>
              <a:t>Risks should be based on the facts that are known. “What if” is not really a risk.</a:t>
            </a: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D895D108-4D9F-4FA2-B64C-B9F96125B3B4}" type="slidenum">
              <a:rPr lang="en-GB" altLang="en-US" smtClean="0">
                <a:solidFill>
                  <a:srgbClr val="000000"/>
                </a:solidFill>
                <a:latin typeface="Times New Roman" pitchFamily="18" charset="0"/>
                <a:cs typeface="Arial Unicode MS" pitchFamily="32" charset="0"/>
              </a:rPr>
              <a:pPr eaLnBrk="1" hangingPunct="1"/>
              <a:t>96</a:t>
            </a:fld>
            <a:endParaRPr lang="en-GB" altLang="en-US" dirty="0" smtClean="0">
              <a:solidFill>
                <a:srgbClr val="000000"/>
              </a:solidFill>
              <a:latin typeface="Times New Roman" pitchFamily="18" charset="0"/>
              <a:cs typeface="Arial Unicode MS" pitchFamily="32" charset="0"/>
            </a:endParaRPr>
          </a:p>
        </p:txBody>
      </p:sp>
      <p:sp>
        <p:nvSpPr>
          <p:cNvPr id="95235"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p>
        </p:txBody>
      </p:sp>
      <p:sp>
        <p:nvSpPr>
          <p:cNvPr id="95236"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Stakeholder responsibilities: Present material to the RE team and discuss the different artifacts.</a:t>
            </a: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charset="0"/>
                <a:cs typeface="Arial" charset="0"/>
              </a:defRPr>
            </a:lvl1pPr>
            <a:lvl2pPr marL="742950" indent="-285750" eaLnBrk="0" hangingPunct="0">
              <a:tabLst>
                <a:tab pos="723900" algn="l"/>
                <a:tab pos="1447800" algn="l"/>
                <a:tab pos="2171700" algn="l"/>
                <a:tab pos="2895600" algn="l"/>
              </a:tabLst>
              <a:defRPr>
                <a:solidFill>
                  <a:schemeClr val="bg1"/>
                </a:solidFill>
                <a:latin typeface="Arial" charset="0"/>
                <a:cs typeface="Arial" charset="0"/>
              </a:defRPr>
            </a:lvl2pPr>
            <a:lvl3pPr marL="1143000" indent="-228600" eaLnBrk="0" hangingPunct="0">
              <a:tabLst>
                <a:tab pos="723900" algn="l"/>
                <a:tab pos="1447800" algn="l"/>
                <a:tab pos="2171700" algn="l"/>
                <a:tab pos="2895600" algn="l"/>
              </a:tabLst>
              <a:defRPr>
                <a:solidFill>
                  <a:schemeClr val="bg1"/>
                </a:solidFill>
                <a:latin typeface="Arial" charset="0"/>
                <a:cs typeface="Arial" charset="0"/>
              </a:defRPr>
            </a:lvl3pPr>
            <a:lvl4pPr marL="1600200" indent="-228600" eaLnBrk="0" hangingPunct="0">
              <a:tabLst>
                <a:tab pos="723900" algn="l"/>
                <a:tab pos="1447800" algn="l"/>
                <a:tab pos="2171700" algn="l"/>
                <a:tab pos="2895600" algn="l"/>
              </a:tabLst>
              <a:defRPr>
                <a:solidFill>
                  <a:schemeClr val="bg1"/>
                </a:solidFill>
                <a:latin typeface="Arial" charset="0"/>
                <a:cs typeface="Arial" charset="0"/>
              </a:defRPr>
            </a:lvl4pPr>
            <a:lvl5pPr marL="2057400" indent="-228600" eaLnBrk="0" hangingPunct="0">
              <a:tabLst>
                <a:tab pos="723900" algn="l"/>
                <a:tab pos="1447800" algn="l"/>
                <a:tab pos="2171700" algn="l"/>
                <a:tab pos="28956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723900" algn="l"/>
                <a:tab pos="1447800" algn="l"/>
                <a:tab pos="2171700" algn="l"/>
                <a:tab pos="2895600" algn="l"/>
              </a:tabLst>
              <a:defRPr>
                <a:solidFill>
                  <a:schemeClr val="bg1"/>
                </a:solidFill>
                <a:latin typeface="Arial" charset="0"/>
                <a:cs typeface="Arial" charset="0"/>
              </a:defRPr>
            </a:lvl9pPr>
          </a:lstStyle>
          <a:p>
            <a:pPr eaLnBrk="1" hangingPunct="1"/>
            <a:fld id="{02A75296-05C0-42D1-A023-5C2E77229E30}" type="slidenum">
              <a:rPr lang="en-GB" altLang="en-US" smtClean="0">
                <a:solidFill>
                  <a:srgbClr val="000000"/>
                </a:solidFill>
                <a:latin typeface="Times New Roman" pitchFamily="18" charset="0"/>
                <a:cs typeface="Arial Unicode MS" pitchFamily="32" charset="0"/>
              </a:rPr>
              <a:pPr eaLnBrk="1" hangingPunct="1"/>
              <a:t>97</a:t>
            </a:fld>
            <a:endParaRPr lang="en-GB" altLang="en-US" dirty="0" smtClean="0">
              <a:solidFill>
                <a:srgbClr val="000000"/>
              </a:solidFill>
              <a:latin typeface="Times New Roman" pitchFamily="18" charset="0"/>
              <a:cs typeface="Arial Unicode MS" pitchFamily="32" charset="0"/>
            </a:endParaRPr>
          </a:p>
        </p:txBody>
      </p:sp>
      <p:sp>
        <p:nvSpPr>
          <p:cNvPr id="96259"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p>
        </p:txBody>
      </p:sp>
      <p:sp>
        <p:nvSpPr>
          <p:cNvPr id="96260"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GB" altLang="en-US" dirty="0" smtClean="0"/>
              <a:t>Exit criteria: </a:t>
            </a:r>
            <a:r>
              <a:rPr lang="en-US" altLang="en-US" dirty="0" smtClean="0"/>
              <a:t>All vulnerabilities and threats are identified according to likelihood. Results are well documented and shared with the stakeholders.</a:t>
            </a:r>
            <a:endParaRPr lang="en-GB" altLang="en-US" dirty="0"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650"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958CD122-9BB4-4FB3-A23F-644290660266}" type="slidenum">
              <a:rPr lang="en-GB" altLang="en-US" smtClean="0"/>
              <a:pPr eaLnBrk="1" hangingPunct="1">
                <a:spcBef>
                  <a:spcPct val="0"/>
                </a:spcBef>
                <a:buFont typeface="StarSymbol" charset="0"/>
                <a:buNone/>
              </a:pPr>
              <a:t>98</a:t>
            </a:fld>
            <a:endParaRPr lang="en-GB" altLang="en-US" dirty="0" smtClean="0"/>
          </a:p>
        </p:txBody>
      </p:sp>
      <p:sp>
        <p:nvSpPr>
          <p:cNvPr id="155651"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charset="0"/>
              <a:buNone/>
            </a:pPr>
            <a:endParaRPr lang="en-IN" altLang="en-US" sz="1800" dirty="0">
              <a:solidFill>
                <a:schemeClr val="bg1"/>
              </a:solidFill>
              <a:latin typeface="Arial" charset="0"/>
            </a:endParaRPr>
          </a:p>
        </p:txBody>
      </p:sp>
      <p:sp>
        <p:nvSpPr>
          <p:cNvPr id="155652"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6674" name="Rectangle 12"/>
          <p:cNvSpPr>
            <a:spLocks noGrp="1" noChangeArrowheads="1"/>
          </p:cNvSpPr>
          <p:nvPr>
            <p:ph type="sldNum" sz="quarter"/>
          </p:nvPr>
        </p:nvSpPr>
        <p:spPr>
          <a:xfrm>
            <a:off x="3935212" y="8758245"/>
            <a:ext cx="3010114" cy="4603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80DC0102-35C8-4B3B-9D0B-774BA80753A1}" type="slidenum">
              <a:rPr lang="en-GB" altLang="en-US" smtClean="0"/>
              <a:pPr eaLnBrk="1" hangingPunct="1">
                <a:spcBef>
                  <a:spcPct val="0"/>
                </a:spcBef>
                <a:buFont typeface="StarSymbol" charset="0"/>
                <a:buNone/>
              </a:pPr>
              <a:t>99</a:t>
            </a:fld>
            <a:endParaRPr lang="en-GB" altLang="en-US" dirty="0" smtClean="0"/>
          </a:p>
        </p:txBody>
      </p:sp>
      <p:sp>
        <p:nvSpPr>
          <p:cNvPr id="156675" name="Text Box 1"/>
          <p:cNvSpPr txBox="1">
            <a:spLocks noChangeArrowheads="1"/>
          </p:cNvSpPr>
          <p:nvPr/>
        </p:nvSpPr>
        <p:spPr bwMode="auto">
          <a:xfrm>
            <a:off x="1169375" y="692147"/>
            <a:ext cx="4608152" cy="3457574"/>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eaLnBrk="1" hangingPunct="1">
              <a:spcBef>
                <a:spcPct val="0"/>
              </a:spcBef>
              <a:buFont typeface="Arial" charset="0"/>
              <a:buNone/>
            </a:pPr>
            <a:endParaRPr lang="en-IN" altLang="en-US" sz="1800" dirty="0">
              <a:solidFill>
                <a:srgbClr val="FFFFFF"/>
              </a:solidFill>
              <a:latin typeface="Arial" charset="0"/>
            </a:endParaRPr>
          </a:p>
        </p:txBody>
      </p:sp>
      <p:sp>
        <p:nvSpPr>
          <p:cNvPr id="156676" name="Rectangle 2"/>
          <p:cNvSpPr>
            <a:spLocks noGrp="1" noChangeArrowheads="1"/>
          </p:cNvSpPr>
          <p:nvPr>
            <p:ph type="body"/>
          </p:nvPr>
        </p:nvSpPr>
        <p:spPr>
          <a:xfrm>
            <a:off x="695006" y="4379911"/>
            <a:ext cx="5549009" cy="41481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15 minutes for student reports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pPr>
            <a:endParaRPr lang="en-US" dirty="0">
              <a:solidFill>
                <a:srgbClr val="000000"/>
              </a:solidFill>
              <a:latin typeface="Arial" charset="0"/>
              <a:ea typeface="ＭＳ Ｐゴシック" pitchFamily="1" charset="-128"/>
            </a:endParaRPr>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pPr>
            <a:r>
              <a:rPr lang="en-US" b="1" dirty="0">
                <a:solidFill>
                  <a:srgbClr val="000000"/>
                </a:solidFill>
                <a:latin typeface="Arial" charset="0"/>
                <a:ea typeface="ＭＳ Ｐゴシック" pitchFamily="1" charset="-128"/>
              </a:rPr>
              <a:t>© </a:t>
            </a:r>
            <a:r>
              <a:rPr lang="en-US" b="1" dirty="0" smtClean="0">
                <a:solidFill>
                  <a:srgbClr val="000000"/>
                </a:solidFill>
                <a:latin typeface="Arial" charset="0"/>
                <a:ea typeface="ＭＳ Ｐゴシック" pitchFamily="1" charset="-128"/>
              </a:rPr>
              <a:t>2014 </a:t>
            </a:r>
            <a:r>
              <a:rPr lang="en-US" b="1" dirty="0">
                <a:solidFill>
                  <a:srgbClr val="000000"/>
                </a:solidFill>
                <a:latin typeface="Arial" charset="0"/>
                <a:ea typeface="ＭＳ Ｐゴシック" pitchFamily="1" charset="-128"/>
              </a:rPr>
              <a:t>Carnegie Mellon University</a:t>
            </a:r>
          </a:p>
        </p:txBody>
      </p:sp>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nSpc>
                <a:spcPct val="70000"/>
              </a:lnSpc>
              <a:spcBef>
                <a:spcPct val="30000"/>
              </a:spcBef>
              <a:tabLst>
                <a:tab pos="292100" algn="l"/>
                <a:tab pos="571500" algn="l"/>
              </a:tabLst>
            </a:pPr>
            <a:r>
              <a:rPr lang="en-US" sz="1800" dirty="0">
                <a:solidFill>
                  <a:srgbClr val="000000"/>
                </a:solidFill>
                <a:latin typeface="Arial" charset="0"/>
                <a:ea typeface="ＭＳ Ｐゴシック" pitchFamily="1" charset="-128"/>
              </a:rPr>
              <a:t>Software Engineering Institute</a:t>
            </a:r>
          </a:p>
          <a:p>
            <a:pPr>
              <a:lnSpc>
                <a:spcPct val="70000"/>
              </a:lnSpc>
              <a:spcBef>
                <a:spcPct val="30000"/>
              </a:spcBef>
              <a:tabLst>
                <a:tab pos="292100" algn="l"/>
                <a:tab pos="571500" algn="l"/>
              </a:tabLst>
            </a:pPr>
            <a:r>
              <a:rPr lang="en-US" sz="1800" dirty="0">
                <a:solidFill>
                  <a:srgbClr val="000000"/>
                </a:solidFill>
                <a:latin typeface="Arial" charset="0"/>
                <a:ea typeface="ＭＳ Ｐゴシック" pitchFamily="1" charset="-128"/>
              </a:rPr>
              <a:t>Carnegie Mellon University</a:t>
            </a:r>
          </a:p>
          <a:p>
            <a:pPr>
              <a:lnSpc>
                <a:spcPct val="70000"/>
              </a:lnSpc>
              <a:spcBef>
                <a:spcPct val="30000"/>
              </a:spcBef>
              <a:tabLst>
                <a:tab pos="292100" algn="l"/>
                <a:tab pos="571500" algn="l"/>
              </a:tabLst>
            </a:pPr>
            <a:r>
              <a:rPr lang="en-US" sz="1800" dirty="0">
                <a:solidFill>
                  <a:srgbClr val="000000"/>
                </a:solidFill>
                <a:latin typeface="Arial" charset="0"/>
                <a:ea typeface="ＭＳ Ｐゴシック" pitchFamily="1" charset="-128"/>
              </a:rPr>
              <a:t>Pittsburgh, PA  15213</a:t>
            </a:r>
          </a:p>
        </p:txBody>
      </p:sp>
      <p:pic>
        <p:nvPicPr>
          <p:cNvPr id="10"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294633510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6774015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53759852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pPr>
            <a:endParaRPr lang="en-US" dirty="0">
              <a:solidFill>
                <a:srgbClr val="000000"/>
              </a:solidFill>
              <a:latin typeface="Arial" charset="0"/>
              <a:ea typeface="ＭＳ Ｐゴシック" pitchFamily="1" charset="-128"/>
            </a:endParaRPr>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pPr>
            <a:r>
              <a:rPr lang="en-US" b="1" dirty="0">
                <a:solidFill>
                  <a:srgbClr val="000000"/>
                </a:solidFill>
                <a:latin typeface="Arial" charset="0"/>
                <a:ea typeface="ＭＳ Ｐゴシック" pitchFamily="1" charset="-128"/>
              </a:rPr>
              <a:t>© </a:t>
            </a:r>
            <a:r>
              <a:rPr lang="en-US" b="1" dirty="0" smtClean="0">
                <a:solidFill>
                  <a:srgbClr val="000000"/>
                </a:solidFill>
                <a:latin typeface="Arial" charset="0"/>
                <a:ea typeface="ＭＳ Ｐゴシック" pitchFamily="1" charset="-128"/>
              </a:rPr>
              <a:t>2014 </a:t>
            </a:r>
            <a:r>
              <a:rPr lang="en-US" b="1" dirty="0">
                <a:solidFill>
                  <a:srgbClr val="000000"/>
                </a:solidFill>
                <a:latin typeface="Arial" charset="0"/>
                <a:ea typeface="ＭＳ Ｐゴシック" pitchFamily="1" charset="-128"/>
              </a:rPr>
              <a:t>Carnegie Mellon University</a:t>
            </a:r>
          </a:p>
        </p:txBody>
      </p:sp>
      <p:pic>
        <p:nvPicPr>
          <p:cNvPr id="9"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151852131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2_SubSection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pPr>
            <a:endParaRPr lang="en-US" dirty="0">
              <a:solidFill>
                <a:srgbClr val="000000"/>
              </a:solidFill>
              <a:latin typeface="Arial" charset="0"/>
              <a:ea typeface="ＭＳ Ｐゴシック" pitchFamily="1" charset="-128"/>
            </a:endParaRPr>
          </a:p>
        </p:txBody>
      </p:sp>
      <p:sp>
        <p:nvSpPr>
          <p:cNvPr id="3084" name="Rectangle 12"/>
          <p:cNvSpPr>
            <a:spLocks noGrp="1" noChangeArrowheads="1"/>
          </p:cNvSpPr>
          <p:nvPr>
            <p:ph type="ctrTitle"/>
          </p:nvPr>
        </p:nvSpPr>
        <p:spPr bwMode="white">
          <a:xfrm>
            <a:off x="3200400" y="2895600"/>
            <a:ext cx="5486400" cy="1295400"/>
          </a:xfrm>
        </p:spPr>
        <p:txBody>
          <a:bodyPr lIns="91440" tIns="45720" rIns="91440" bIns="45720" anchor="t"/>
          <a:lstStyle>
            <a:lvl1pPr>
              <a:lnSpc>
                <a:spcPct val="100000"/>
              </a:lnSpc>
              <a:defRPr sz="32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pPr>
            <a:r>
              <a:rPr lang="en-US" b="1" dirty="0">
                <a:solidFill>
                  <a:srgbClr val="000000"/>
                </a:solidFill>
                <a:latin typeface="Arial" charset="0"/>
                <a:ea typeface="ＭＳ Ｐゴシック" pitchFamily="1" charset="-128"/>
              </a:rPr>
              <a:t>© </a:t>
            </a:r>
            <a:r>
              <a:rPr lang="en-US" b="1" dirty="0" smtClean="0">
                <a:solidFill>
                  <a:srgbClr val="000000"/>
                </a:solidFill>
                <a:latin typeface="Arial" charset="0"/>
                <a:ea typeface="ＭＳ Ｐゴシック" pitchFamily="1" charset="-128"/>
              </a:rPr>
              <a:t>2014 </a:t>
            </a:r>
            <a:r>
              <a:rPr lang="en-US" b="1" dirty="0">
                <a:solidFill>
                  <a:srgbClr val="000000"/>
                </a:solidFill>
                <a:latin typeface="Arial" charset="0"/>
                <a:ea typeface="ＭＳ Ｐゴシック" pitchFamily="1" charset="-128"/>
              </a:rPr>
              <a:t>Carnegie Mellon University</a:t>
            </a:r>
          </a:p>
        </p:txBody>
      </p:sp>
      <p:pic>
        <p:nvPicPr>
          <p:cNvPr id="8" name="Picture 7" descr="powerpoint signatu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3681386099"/>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pPr>
            <a:endParaRPr lang="en-US" dirty="0">
              <a:solidFill>
                <a:srgbClr val="000000"/>
              </a:solidFill>
              <a:latin typeface="Arial" charset="0"/>
              <a:ea typeface="ＭＳ Ｐゴシック" pitchFamily="1" charset="-128"/>
            </a:endParaRPr>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fld id="{0FD7C5BF-16EC-496A-AD82-C63A648F61EB}" type="slidenum">
              <a:rPr lang="en-US" sz="900" b="1">
                <a:solidFill>
                  <a:srgbClr val="000000"/>
                </a:solidFill>
                <a:latin typeface="Arial" charset="0"/>
                <a:ea typeface="ＭＳ Ｐゴシック" pitchFamily="1" charset="-128"/>
              </a:rPr>
              <a:pPr algn="ctr" eaLnBrk="0" hangingPunct="0"/>
              <a:t>‹#›</a:t>
            </a:fld>
            <a:endParaRPr lang="en-US" sz="900" b="1" dirty="0">
              <a:solidFill>
                <a:srgbClr val="000000"/>
              </a:solidFill>
              <a:latin typeface="Arial" charset="0"/>
              <a:ea typeface="ＭＳ Ｐゴシック" pitchFamily="1" charset="-128"/>
            </a:endParaRPr>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pPr>
              <a:spcBef>
                <a:spcPct val="30000"/>
              </a:spcBef>
            </a:pPr>
            <a:endParaRPr lang="en-US" dirty="0">
              <a:solidFill>
                <a:srgbClr val="000000"/>
              </a:solidFill>
              <a:latin typeface="Arial" charset="0"/>
              <a:ea typeface="ＭＳ Ｐゴシック" pitchFamily="1" charset="-128"/>
            </a:endParaRPr>
          </a:p>
        </p:txBody>
      </p:sp>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9" name="Picture 8" descr="powerpoint signature.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3685195489"/>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5" r:id="rId3"/>
    <p:sldLayoutId id="2147483876" r:id="rId4"/>
    <p:sldLayoutId id="2147483877" r:id="rId5"/>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8.emf"/><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9.emf"/><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0.emf"/><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vmlDrawing" Target="../drawings/vmlDrawing6.vml"/><Relationship Id="rId5" Type="http://schemas.openxmlformats.org/officeDocument/2006/relationships/image" Target="../media/image11.emf"/><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2.emf"/><Relationship Id="rId4" Type="http://schemas.openxmlformats.org/officeDocument/2006/relationships/oleObject" Target="../embeddings/oleObject7.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vmlDrawing" Target="../drawings/vmlDrawing8.vml"/><Relationship Id="rId5" Type="http://schemas.openxmlformats.org/officeDocument/2006/relationships/image" Target="../media/image13.emf"/><Relationship Id="rId4"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xml"/><Relationship Id="rId1" Type="http://schemas.openxmlformats.org/officeDocument/2006/relationships/vmlDrawing" Target="../drawings/vmlDrawing9.vml"/><Relationship Id="rId5" Type="http://schemas.openxmlformats.org/officeDocument/2006/relationships/image" Target="../media/image6.emf"/><Relationship Id="rId4" Type="http://schemas.openxmlformats.org/officeDocument/2006/relationships/oleObject" Target="../embeddings/oleObject9.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3.xml"/><Relationship Id="rId1" Type="http://schemas.openxmlformats.org/officeDocument/2006/relationships/vmlDrawing" Target="../drawings/vmlDrawing10.vml"/><Relationship Id="rId5" Type="http://schemas.openxmlformats.org/officeDocument/2006/relationships/image" Target="../media/image24.emf"/><Relationship Id="rId4" Type="http://schemas.openxmlformats.org/officeDocument/2006/relationships/package" Target="../embeddings/Microsoft_Word_Document1.docx"/></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3.xml"/><Relationship Id="rId1" Type="http://schemas.openxmlformats.org/officeDocument/2006/relationships/vmlDrawing" Target="../drawings/vmlDrawing11.vml"/><Relationship Id="rId5" Type="http://schemas.openxmlformats.org/officeDocument/2006/relationships/image" Target="../media/image25.emf"/><Relationship Id="rId4" Type="http://schemas.openxmlformats.org/officeDocument/2006/relationships/package" Target="../embeddings/Microsoft_Word_Document2.docx"/></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3.xml"/><Relationship Id="rId1" Type="http://schemas.openxmlformats.org/officeDocument/2006/relationships/vmlDrawing" Target="../drawings/vmlDrawing12.vml"/><Relationship Id="rId5" Type="http://schemas.openxmlformats.org/officeDocument/2006/relationships/image" Target="../media/image26.emf"/><Relationship Id="rId4" Type="http://schemas.openxmlformats.org/officeDocument/2006/relationships/package" Target="../embeddings/Microsoft_Word_Document3.docx"/></Relationships>
</file>

<file path=ppt/slides/_rels/slide5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www.cert.org/sse/"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 Id="rId5" Type="http://schemas.openxmlformats.org/officeDocument/2006/relationships/hyperlink" Target="http://www.sei.cmu.edu/reports/12tn004.pdf" TargetMode="External"/><Relationship Id="rId4" Type="http://schemas.openxmlformats.org/officeDocument/2006/relationships/hyperlink" Target="http://www.sei.cmu.edu/reports/12tn005.pdf" TargetMode="External"/></Relationships>
</file>

<file path=ppt/slides/_rels/slide73.xml.rels><?xml version="1.0" encoding="UTF-8" standalone="yes"?>
<Relationships xmlns="http://schemas.openxmlformats.org/package/2006/relationships"><Relationship Id="rId3" Type="http://schemas.openxmlformats.org/officeDocument/2006/relationships/hyperlink" Target="http://www.sei.cmu.edu/library/abstracts/reports/09tr007.cfm" TargetMode="External"/><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hyperlink" Target="http://www.sei.cmu.edu/risk/" TargetMode="Externa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www.sei.cmu.edu/reports/10tr005.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182468819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dirty="0" smtClean="0"/>
              <a:t>What Is Risk?</a:t>
            </a:r>
          </a:p>
        </p:txBody>
      </p:sp>
      <p:sp>
        <p:nvSpPr>
          <p:cNvPr id="3" name="Content Placeholder 2"/>
          <p:cNvSpPr>
            <a:spLocks noGrp="1"/>
          </p:cNvSpPr>
          <p:nvPr>
            <p:ph idx="1"/>
          </p:nvPr>
        </p:nvSpPr>
        <p:spPr/>
        <p:txBody>
          <a:bodyPr/>
          <a:lstStyle/>
          <a:p>
            <a:r>
              <a:rPr lang="en-US" dirty="0" smtClean="0"/>
              <a:t>The probability of suffering harm or loss</a:t>
            </a:r>
          </a:p>
          <a:p>
            <a:r>
              <a:rPr lang="en-US" dirty="0" smtClean="0"/>
              <a:t>A measure of the likelihood that an event will lead to a loss coupled with the magnitude of the loss</a:t>
            </a:r>
          </a:p>
          <a:p>
            <a:r>
              <a:rPr lang="en-US" dirty="0" smtClean="0"/>
              <a:t>Risk requires the following conditions:</a:t>
            </a:r>
            <a:r>
              <a:rPr lang="en-US" baseline="30000" dirty="0" smtClean="0"/>
              <a:t>1</a:t>
            </a:r>
          </a:p>
          <a:p>
            <a:pPr lvl="1"/>
            <a:r>
              <a:rPr lang="en-US" dirty="0" smtClean="0"/>
              <a:t>A potential loss</a:t>
            </a:r>
          </a:p>
          <a:p>
            <a:pPr lvl="1"/>
            <a:r>
              <a:rPr lang="en-US" dirty="0" smtClean="0"/>
              <a:t>Likelihood</a:t>
            </a:r>
          </a:p>
          <a:p>
            <a:pPr lvl="1"/>
            <a:r>
              <a:rPr lang="en-US" dirty="0" smtClean="0"/>
              <a:t>Choice</a:t>
            </a:r>
          </a:p>
        </p:txBody>
      </p:sp>
      <p:sp>
        <p:nvSpPr>
          <p:cNvPr id="7" name="TextBox 6"/>
          <p:cNvSpPr txBox="1"/>
          <p:nvPr/>
        </p:nvSpPr>
        <p:spPr>
          <a:xfrm>
            <a:off x="510639" y="5818909"/>
            <a:ext cx="8003969" cy="276999"/>
          </a:xfrm>
          <a:prstGeom prst="rect">
            <a:avLst/>
          </a:prstGeom>
          <a:noFill/>
        </p:spPr>
        <p:txBody>
          <a:bodyPr wrap="square" rtlCol="0">
            <a:spAutoFit/>
          </a:bodyPr>
          <a:lstStyle/>
          <a:p>
            <a:pPr marL="225425" indent="-225425">
              <a:spcBef>
                <a:spcPct val="30000"/>
              </a:spcBef>
            </a:pPr>
            <a:r>
              <a:rPr lang="en-US" sz="1200" dirty="0" smtClean="0">
                <a:solidFill>
                  <a:srgbClr val="000000"/>
                </a:solidFill>
                <a:latin typeface="Calibri" panose="020F0502020204030204" pitchFamily="34" charset="0"/>
                <a:ea typeface="ＭＳ Ｐゴシック" pitchFamily="1" charset="-128"/>
              </a:rPr>
              <a:t>1.	Charette, Robert N.</a:t>
            </a:r>
            <a:r>
              <a:rPr lang="en-US" sz="1200" i="1" dirty="0" smtClean="0">
                <a:solidFill>
                  <a:srgbClr val="000000"/>
                </a:solidFill>
                <a:latin typeface="Calibri" panose="020F0502020204030204" pitchFamily="34" charset="0"/>
                <a:ea typeface="ＭＳ Ｐゴシック" pitchFamily="1" charset="-128"/>
              </a:rPr>
              <a:t> Application Strategies for Risk Analysis</a:t>
            </a:r>
            <a:r>
              <a:rPr lang="en-US" sz="1200" dirty="0" smtClean="0">
                <a:solidFill>
                  <a:srgbClr val="000000"/>
                </a:solidFill>
                <a:latin typeface="Calibri" panose="020F0502020204030204" pitchFamily="34" charset="0"/>
                <a:ea typeface="ＭＳ Ｐゴシック" pitchFamily="1" charset="-128"/>
              </a:rPr>
              <a:t>. New York, NY: McGraw-Hill Book Company, 1990.</a:t>
            </a:r>
            <a:endParaRPr lang="en-US" sz="1200" dirty="0">
              <a:solidFill>
                <a:srgbClr val="000000"/>
              </a:solidFill>
              <a:latin typeface="Calibri" panose="020F0502020204030204" pitchFamily="34" charset="0"/>
              <a:ea typeface="ＭＳ Ｐゴシック" pitchFamily="1" charset="-128"/>
            </a:endParaRPr>
          </a:p>
        </p:txBody>
      </p:sp>
      <p:graphicFrame>
        <p:nvGraphicFramePr>
          <p:cNvPr id="877573" name="Object 5"/>
          <p:cNvGraphicFramePr>
            <a:graphicFrameLocks noChangeAspect="1"/>
          </p:cNvGraphicFramePr>
          <p:nvPr/>
        </p:nvGraphicFramePr>
        <p:xfrm>
          <a:off x="3614969" y="3289464"/>
          <a:ext cx="4912957" cy="2182379"/>
        </p:xfrm>
        <a:graphic>
          <a:graphicData uri="http://schemas.openxmlformats.org/presentationml/2006/ole">
            <mc:AlternateContent xmlns:mc="http://schemas.openxmlformats.org/markup-compatibility/2006">
              <mc:Choice xmlns:v="urn:schemas-microsoft-com:vml" Requires="v">
                <p:oleObj spid="_x0000_s1125" name="Visio" r:id="rId4" imgW="5989455" imgH="2660490" progId="Visio.Drawing.11">
                  <p:embed/>
                </p:oleObj>
              </mc:Choice>
              <mc:Fallback>
                <p:oleObj name="Visio" r:id="rId4" imgW="5989455" imgH="2660490"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4969" y="3289464"/>
                        <a:ext cx="4912957" cy="2182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41060690"/>
      </p:ext>
    </p:extLst>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gray">
          <a:xfrm>
            <a:off x="304800" y="1143000"/>
            <a:ext cx="8458200" cy="5106988"/>
          </a:xfrm>
          <a:prstGeom prst="rect">
            <a:avLst/>
          </a:prstGeom>
          <a:noFill/>
          <a:ln w="9525">
            <a:noFill/>
            <a:miter lim="800000"/>
            <a:headEnd/>
            <a:tailEnd/>
          </a:ln>
          <a:effectLst/>
        </p:spPr>
        <p:txBody>
          <a:bodyPr lIns="0" tIns="0" rIns="0" bIns="0"/>
          <a:lstStyle/>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6600" dirty="0">
              <a:solidFill>
                <a:srgbClr val="000000"/>
              </a:solidFill>
              <a:effectLst>
                <a:outerShdw blurRad="38100" dist="38100" dir="2700000" algn="tl">
                  <a:srgbClr val="C0C0C0"/>
                </a:outerShdw>
              </a:effectLst>
              <a:latin typeface="Arial" charset="0"/>
              <a:ea typeface="ＭＳ Ｐゴシック" charset="-128"/>
              <a:cs typeface="+mn-cs"/>
            </a:endParaRPr>
          </a:p>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9600" dirty="0">
                <a:solidFill>
                  <a:srgbClr val="000000"/>
                </a:solidFill>
                <a:latin typeface="Calibri" panose="020F0502020204030204" pitchFamily="34" charset="0"/>
              </a:rPr>
              <a:t>Questions</a:t>
            </a:r>
            <a:r>
              <a:rPr lang="en-GB" sz="9600" dirty="0" smtClean="0">
                <a:solidFill>
                  <a:srgbClr val="000000"/>
                </a:solidFill>
                <a:effectLst>
                  <a:outerShdw blurRad="38100" dist="38100" dir="2700000" algn="tl">
                    <a:srgbClr val="C0C0C0"/>
                  </a:outerShdw>
                </a:effectLst>
                <a:latin typeface="Calibri" panose="020F0502020204030204" pitchFamily="34" charset="0"/>
                <a:ea typeface="ＭＳ Ｐゴシック" charset="-128"/>
                <a:cs typeface="+mn-cs"/>
              </a:rPr>
              <a:t>?</a:t>
            </a:r>
            <a:endParaRPr lang="en-GB" sz="9600" dirty="0">
              <a:solidFill>
                <a:srgbClr val="000000"/>
              </a:solidFill>
              <a:effectLst>
                <a:outerShdw blurRad="38100" dist="38100" dir="2700000" algn="tl">
                  <a:srgbClr val="C0C0C0"/>
                </a:outerShdw>
              </a:effectLst>
              <a:latin typeface="Calibri" panose="020F0502020204030204" pitchFamily="34" charset="0"/>
              <a:ea typeface="ＭＳ Ｐゴシック" charset="-128"/>
              <a:cs typeface="+mn-cs"/>
            </a:endParaRPr>
          </a:p>
        </p:txBody>
      </p:sp>
    </p:spTree>
    <p:extLst>
      <p:ext uri="{BB962C8B-B14F-4D97-AF65-F5344CB8AC3E}">
        <p14:creationId xmlns:p14="http://schemas.microsoft.com/office/powerpoint/2010/main" val="37957910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Management Activities</a:t>
            </a:r>
            <a:endParaRPr lang="en-US" dirty="0"/>
          </a:p>
        </p:txBody>
      </p:sp>
      <p:sp>
        <p:nvSpPr>
          <p:cNvPr id="3" name="Content Placeholder 2"/>
          <p:cNvSpPr>
            <a:spLocks noGrp="1"/>
          </p:cNvSpPr>
          <p:nvPr>
            <p:ph idx="1"/>
          </p:nvPr>
        </p:nvSpPr>
        <p:spPr>
          <a:xfrm>
            <a:off x="304800" y="1143000"/>
            <a:ext cx="5486400" cy="4953000"/>
          </a:xfrm>
        </p:spPr>
        <p:txBody>
          <a:bodyPr/>
          <a:lstStyle/>
          <a:p>
            <a:r>
              <a:rPr lang="en-US" dirty="0" smtClean="0"/>
              <a:t>Assess risk</a:t>
            </a:r>
          </a:p>
          <a:p>
            <a:pPr lvl="1"/>
            <a:r>
              <a:rPr lang="en-US" dirty="0" smtClean="0"/>
              <a:t>Transform the concerns people have into distinct, tangible risks that are explicitly documented and analyzed</a:t>
            </a:r>
          </a:p>
          <a:p>
            <a:r>
              <a:rPr lang="en-US" dirty="0" smtClean="0"/>
              <a:t>Plan for risk control</a:t>
            </a:r>
          </a:p>
          <a:p>
            <a:pPr lvl="1"/>
            <a:r>
              <a:rPr lang="en-US" dirty="0" smtClean="0"/>
              <a:t>Determine an approach for addressing each risk; produce a plan for implementing the approach</a:t>
            </a:r>
          </a:p>
          <a:p>
            <a:r>
              <a:rPr lang="en-US" dirty="0" smtClean="0"/>
              <a:t>Control risk</a:t>
            </a:r>
          </a:p>
          <a:p>
            <a:pPr lvl="1"/>
            <a:r>
              <a:rPr lang="en-US" dirty="0" smtClean="0"/>
              <a:t>Deal with each risk by implementing its defined control plan and tracking the plan to completion</a:t>
            </a:r>
            <a:endParaRPr lang="en-US" dirty="0"/>
          </a:p>
        </p:txBody>
      </p:sp>
      <p:sp>
        <p:nvSpPr>
          <p:cNvPr id="5928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spcBef>
                <a:spcPct val="30000"/>
              </a:spcBef>
            </a:pPr>
            <a:endParaRPr lang="en-US" dirty="0">
              <a:solidFill>
                <a:srgbClr val="000000"/>
              </a:solidFill>
              <a:latin typeface="Arial" charset="0"/>
              <a:ea typeface="ＭＳ Ｐゴシック" pitchFamily="1" charset="-128"/>
            </a:endParaRPr>
          </a:p>
        </p:txBody>
      </p:sp>
      <p:graphicFrame>
        <p:nvGraphicFramePr>
          <p:cNvPr id="592897" name="Object 1"/>
          <p:cNvGraphicFramePr>
            <a:graphicFrameLocks noChangeAspect="1"/>
          </p:cNvGraphicFramePr>
          <p:nvPr>
            <p:extLst>
              <p:ext uri="{D42A27DB-BD31-4B8C-83A1-F6EECF244321}">
                <p14:modId xmlns:p14="http://schemas.microsoft.com/office/powerpoint/2010/main" val="1959726384"/>
              </p:ext>
            </p:extLst>
          </p:nvPr>
        </p:nvGraphicFramePr>
        <p:xfrm>
          <a:off x="5453619" y="2989408"/>
          <a:ext cx="3614181" cy="3335192"/>
        </p:xfrm>
        <a:graphic>
          <a:graphicData uri="http://schemas.openxmlformats.org/presentationml/2006/ole">
            <mc:AlternateContent xmlns:mc="http://schemas.openxmlformats.org/markup-compatibility/2006">
              <mc:Choice xmlns:v="urn:schemas-microsoft-com:vml" Requires="v">
                <p:oleObj spid="_x0000_s2151" name="Visio" r:id="rId4" imgW="4338806" imgH="4004013" progId="Visio.Drawing.11">
                  <p:embed/>
                </p:oleObj>
              </mc:Choice>
              <mc:Fallback>
                <p:oleObj name="Visio" r:id="rId4" imgW="4338806" imgH="4004013" progId="Visio.Drawing.11">
                  <p:embed/>
                  <p:pic>
                    <p:nvPicPr>
                      <p:cNvPr id="0" name=""/>
                      <p:cNvPicPr>
                        <a:picLocks noChangeAspect="1" noChangeArrowheads="1"/>
                      </p:cNvPicPr>
                      <p:nvPr/>
                    </p:nvPicPr>
                    <p:blipFill>
                      <a:blip r:embed="rId5"/>
                      <a:srcRect/>
                      <a:stretch>
                        <a:fillRect/>
                      </a:stretch>
                    </p:blipFill>
                    <p:spPr bwMode="auto">
                      <a:xfrm>
                        <a:off x="5453619" y="2989408"/>
                        <a:ext cx="3614181" cy="333519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2520401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Issue/Problem</a:t>
            </a:r>
            <a:endParaRPr lang="en-US" dirty="0"/>
          </a:p>
        </p:txBody>
      </p:sp>
      <p:sp>
        <p:nvSpPr>
          <p:cNvPr id="4" name="Content Placeholder 3"/>
          <p:cNvSpPr>
            <a:spLocks noGrp="1"/>
          </p:cNvSpPr>
          <p:nvPr>
            <p:ph idx="1"/>
          </p:nvPr>
        </p:nvSpPr>
        <p:spPr/>
        <p:txBody>
          <a:bodyPr/>
          <a:lstStyle/>
          <a:p>
            <a:r>
              <a:rPr lang="en-US" dirty="0" smtClean="0"/>
              <a:t>A condition that directly produces a loss or adverse consequence. </a:t>
            </a:r>
          </a:p>
          <a:p>
            <a:pPr lvl="1"/>
            <a:r>
              <a:rPr lang="en-US" dirty="0" smtClean="0"/>
              <a:t>No uncertainty exists.</a:t>
            </a:r>
          </a:p>
          <a:p>
            <a:pPr lvl="1"/>
            <a:r>
              <a:rPr lang="en-US" dirty="0" smtClean="0"/>
              <a:t>The condition exists and is having a negative effect on performance. </a:t>
            </a:r>
          </a:p>
          <a:p>
            <a:r>
              <a:rPr lang="en-US" dirty="0" smtClean="0"/>
              <a:t>Issues can also lead to (or contribute to) other risks by</a:t>
            </a:r>
          </a:p>
          <a:p>
            <a:pPr lvl="1"/>
            <a:r>
              <a:rPr lang="en-US" dirty="0" smtClean="0"/>
              <a:t>Creating a circumstance that enables an event to trigger additional loss</a:t>
            </a:r>
          </a:p>
          <a:p>
            <a:pPr lvl="1"/>
            <a:r>
              <a:rPr lang="en-US" dirty="0" smtClean="0"/>
              <a:t>Making an existing event more likely to occur</a:t>
            </a:r>
          </a:p>
          <a:p>
            <a:pPr lvl="1"/>
            <a:r>
              <a:rPr lang="en-US" dirty="0" smtClean="0"/>
              <a:t>Aggravating the consequences of existing risks 	</a:t>
            </a:r>
          </a:p>
          <a:p>
            <a:endParaRPr lang="en-US" dirty="0"/>
          </a:p>
        </p:txBody>
      </p:sp>
      <p:graphicFrame>
        <p:nvGraphicFramePr>
          <p:cNvPr id="617474" name="Object 2"/>
          <p:cNvGraphicFramePr>
            <a:graphicFrameLocks noChangeAspect="1"/>
          </p:cNvGraphicFramePr>
          <p:nvPr>
            <p:extLst>
              <p:ext uri="{D42A27DB-BD31-4B8C-83A1-F6EECF244321}">
                <p14:modId xmlns:p14="http://schemas.microsoft.com/office/powerpoint/2010/main" val="3142592707"/>
              </p:ext>
            </p:extLst>
          </p:nvPr>
        </p:nvGraphicFramePr>
        <p:xfrm>
          <a:off x="1671431" y="5471905"/>
          <a:ext cx="5665740" cy="852695"/>
        </p:xfrm>
        <a:graphic>
          <a:graphicData uri="http://schemas.openxmlformats.org/presentationml/2006/ole">
            <mc:AlternateContent xmlns:mc="http://schemas.openxmlformats.org/markup-compatibility/2006">
              <mc:Choice xmlns:v="urn:schemas-microsoft-com:vml" Requires="v">
                <p:oleObj spid="_x0000_s3173" name="Visio" r:id="rId4" imgW="5526590" imgH="831623" progId="Visio.Drawing.11">
                  <p:embed/>
                </p:oleObj>
              </mc:Choice>
              <mc:Fallback>
                <p:oleObj name="Visio" r:id="rId4" imgW="5526590" imgH="831623"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1431" y="5471905"/>
                        <a:ext cx="5665740" cy="852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69378197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Opportunity</a:t>
            </a:r>
            <a:endParaRPr lang="en-US" dirty="0"/>
          </a:p>
        </p:txBody>
      </p:sp>
      <p:sp>
        <p:nvSpPr>
          <p:cNvPr id="3" name="Content Placeholder 2"/>
          <p:cNvSpPr>
            <a:spLocks noGrp="1"/>
          </p:cNvSpPr>
          <p:nvPr>
            <p:ph idx="1"/>
          </p:nvPr>
        </p:nvSpPr>
        <p:spPr/>
        <p:txBody>
          <a:bodyPr/>
          <a:lstStyle/>
          <a:p>
            <a:r>
              <a:rPr lang="en-US" dirty="0" smtClean="0"/>
              <a:t>The probability of realizing a gain. </a:t>
            </a:r>
          </a:p>
          <a:p>
            <a:pPr lvl="1"/>
            <a:r>
              <a:rPr lang="en-US" dirty="0" smtClean="0"/>
              <a:t>Defines a set of circumstances that provides the potential for a desired gain</a:t>
            </a:r>
          </a:p>
          <a:p>
            <a:pPr lvl="1"/>
            <a:r>
              <a:rPr lang="en-US" dirty="0" smtClean="0"/>
              <a:t>Enables an entity to improve its current situation relative to the status quo</a:t>
            </a:r>
          </a:p>
          <a:p>
            <a:pPr lvl="1"/>
            <a:r>
              <a:rPr lang="en-US" dirty="0" smtClean="0"/>
              <a:t>Can require an investment or action to realize that gain (i.e., to take advantage of the opportunity)</a:t>
            </a:r>
          </a:p>
          <a:p>
            <a:r>
              <a:rPr lang="en-US" dirty="0" smtClean="0"/>
              <a:t>Pursuit of an opportunity can </a:t>
            </a:r>
          </a:p>
          <a:p>
            <a:pPr lvl="1"/>
            <a:r>
              <a:rPr lang="en-US" dirty="0" smtClean="0"/>
              <a:t>Produce new risks or issues</a:t>
            </a:r>
          </a:p>
          <a:p>
            <a:pPr lvl="1"/>
            <a:r>
              <a:rPr lang="en-US" dirty="0" smtClean="0"/>
              <a:t>Change existing risks or issues</a:t>
            </a:r>
            <a:endParaRPr lang="en-US" dirty="0"/>
          </a:p>
        </p:txBody>
      </p:sp>
      <p:sp>
        <p:nvSpPr>
          <p:cNvPr id="66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spcBef>
                <a:spcPct val="30000"/>
              </a:spcBef>
            </a:pPr>
            <a:endParaRPr lang="en-US" dirty="0">
              <a:solidFill>
                <a:srgbClr val="000000"/>
              </a:solidFill>
              <a:latin typeface="Arial" charset="0"/>
              <a:ea typeface="ＭＳ Ｐゴシック" pitchFamily="1" charset="-128"/>
            </a:endParaRPr>
          </a:p>
        </p:txBody>
      </p:sp>
      <p:graphicFrame>
        <p:nvGraphicFramePr>
          <p:cNvPr id="660481" name="Object 1"/>
          <p:cNvGraphicFramePr>
            <a:graphicFrameLocks noChangeAspect="1"/>
          </p:cNvGraphicFramePr>
          <p:nvPr>
            <p:extLst>
              <p:ext uri="{D42A27DB-BD31-4B8C-83A1-F6EECF244321}">
                <p14:modId xmlns:p14="http://schemas.microsoft.com/office/powerpoint/2010/main" val="2888314024"/>
              </p:ext>
            </p:extLst>
          </p:nvPr>
        </p:nvGraphicFramePr>
        <p:xfrm>
          <a:off x="4560996" y="4393096"/>
          <a:ext cx="4506804" cy="2007704"/>
        </p:xfrm>
        <a:graphic>
          <a:graphicData uri="http://schemas.openxmlformats.org/presentationml/2006/ole">
            <mc:AlternateContent xmlns:mc="http://schemas.openxmlformats.org/markup-compatibility/2006">
              <mc:Choice xmlns:v="urn:schemas-microsoft-com:vml" Requires="v">
                <p:oleObj spid="_x0000_s4197" name="Visio" r:id="rId4" imgW="5992692" imgH="2663462" progId="Visio.Drawing.11">
                  <p:embed/>
                </p:oleObj>
              </mc:Choice>
              <mc:Fallback>
                <p:oleObj name="Visio" r:id="rId4" imgW="5992692" imgH="2663462"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0996" y="4393096"/>
                        <a:ext cx="4506804" cy="20077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2256565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a:t>
            </a:r>
            <a:endParaRPr lang="en-US" dirty="0"/>
          </a:p>
        </p:txBody>
      </p:sp>
      <p:sp>
        <p:nvSpPr>
          <p:cNvPr id="3" name="Content Placeholder 2"/>
          <p:cNvSpPr>
            <a:spLocks noGrp="1"/>
          </p:cNvSpPr>
          <p:nvPr>
            <p:ph idx="1"/>
          </p:nvPr>
        </p:nvSpPr>
        <p:spPr/>
        <p:txBody>
          <a:bodyPr/>
          <a:lstStyle/>
          <a:p>
            <a:r>
              <a:rPr lang="en-US" dirty="0" smtClean="0"/>
              <a:t>A condition that is driving an entity (e.g., project, system) toward a desired outcome. </a:t>
            </a:r>
          </a:p>
          <a:p>
            <a:pPr lvl="1"/>
            <a:r>
              <a:rPr lang="en-US" dirty="0" smtClean="0"/>
              <a:t>No uncertainty exists</a:t>
            </a:r>
          </a:p>
          <a:p>
            <a:pPr lvl="1"/>
            <a:r>
              <a:rPr lang="en-US" dirty="0" smtClean="0"/>
              <a:t>The condition exists and is having a positive effect on performance (i.e., driving an entity toward a desired outcome)</a:t>
            </a:r>
            <a:endParaRPr lang="en-US" dirty="0"/>
          </a:p>
        </p:txBody>
      </p:sp>
      <p:sp>
        <p:nvSpPr>
          <p:cNvPr id="64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spcBef>
                <a:spcPct val="30000"/>
              </a:spcBef>
            </a:pPr>
            <a:endParaRPr lang="en-US" dirty="0">
              <a:solidFill>
                <a:srgbClr val="000000"/>
              </a:solidFill>
              <a:latin typeface="Arial" charset="0"/>
              <a:ea typeface="ＭＳ Ｐゴシック" pitchFamily="1" charset="-128"/>
            </a:endParaRPr>
          </a:p>
        </p:txBody>
      </p:sp>
      <p:graphicFrame>
        <p:nvGraphicFramePr>
          <p:cNvPr id="642049" name="Object 1"/>
          <p:cNvGraphicFramePr>
            <a:graphicFrameLocks noChangeAspect="1"/>
          </p:cNvGraphicFramePr>
          <p:nvPr/>
        </p:nvGraphicFramePr>
        <p:xfrm>
          <a:off x="1411355" y="4055164"/>
          <a:ext cx="5939343" cy="884583"/>
        </p:xfrm>
        <a:graphic>
          <a:graphicData uri="http://schemas.openxmlformats.org/presentationml/2006/ole">
            <mc:AlternateContent xmlns:mc="http://schemas.openxmlformats.org/markup-compatibility/2006">
              <mc:Choice xmlns:v="urn:schemas-microsoft-com:vml" Requires="v">
                <p:oleObj spid="_x0000_s5221" name="Visio" r:id="rId4" imgW="5529558" imgH="834865" progId="Visio.Drawing.11">
                  <p:embed/>
                </p:oleObj>
              </mc:Choice>
              <mc:Fallback>
                <p:oleObj name="Visio" r:id="rId4" imgW="5529558" imgH="834865"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1355" y="4055164"/>
                        <a:ext cx="5939343" cy="8845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7982532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Causal Chain of Conditions and Events</a:t>
            </a:r>
            <a:endParaRPr lang="en-US" dirty="0"/>
          </a:p>
        </p:txBody>
      </p:sp>
      <p:sp>
        <p:nvSpPr>
          <p:cNvPr id="3" name="Rectangle 2"/>
          <p:cNvSpPr/>
          <p:nvPr/>
        </p:nvSpPr>
        <p:spPr>
          <a:xfrm>
            <a:off x="403759" y="5332351"/>
            <a:ext cx="8229601" cy="646331"/>
          </a:xfrm>
          <a:prstGeom prst="rect">
            <a:avLst/>
          </a:prstGeom>
        </p:spPr>
        <p:txBody>
          <a:bodyPr wrap="square">
            <a:spAutoFit/>
          </a:bodyPr>
          <a:lstStyle/>
          <a:p>
            <a:pPr algn="ctr">
              <a:spcBef>
                <a:spcPts val="600"/>
              </a:spcBef>
              <a:spcAft>
                <a:spcPts val="600"/>
              </a:spcAft>
            </a:pPr>
            <a:r>
              <a:rPr lang="en-US" sz="1800" dirty="0" smtClean="0">
                <a:solidFill>
                  <a:srgbClr val="000000"/>
                </a:solidFill>
                <a:latin typeface="Calibri" panose="020F0502020204030204" pitchFamily="34" charset="0"/>
                <a:ea typeface="ＭＳ Ｐゴシック" pitchFamily="1" charset="-128"/>
              </a:rPr>
              <a:t>Risks, issues/problems, opportunities, and strengths are part of an interrelated causal chain of conditions and events that must be managed. </a:t>
            </a:r>
          </a:p>
        </p:txBody>
      </p:sp>
      <p:graphicFrame>
        <p:nvGraphicFramePr>
          <p:cNvPr id="1124355" name="Object 3"/>
          <p:cNvGraphicFramePr>
            <a:graphicFrameLocks noChangeAspect="1"/>
          </p:cNvGraphicFramePr>
          <p:nvPr/>
        </p:nvGraphicFramePr>
        <p:xfrm>
          <a:off x="797029" y="1325026"/>
          <a:ext cx="7489539" cy="3710111"/>
        </p:xfrm>
        <a:graphic>
          <a:graphicData uri="http://schemas.openxmlformats.org/presentationml/2006/ole">
            <mc:AlternateContent xmlns:mc="http://schemas.openxmlformats.org/markup-compatibility/2006">
              <mc:Choice xmlns:v="urn:schemas-microsoft-com:vml" Requires="v">
                <p:oleObj spid="_x0000_s6245" name="Visio" r:id="rId4" imgW="6861507" imgH="3398900" progId="Visio.Drawing.11">
                  <p:embed/>
                </p:oleObj>
              </mc:Choice>
              <mc:Fallback>
                <p:oleObj name="Visio" r:id="rId4" imgW="6861507" imgH="3398900"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7029" y="1325026"/>
                        <a:ext cx="7489539" cy="3710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79820394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Two Approaches for Analyzing Risk</a:t>
            </a:r>
            <a:endParaRPr lang="en-US" dirty="0"/>
          </a:p>
        </p:txBody>
      </p:sp>
    </p:spTree>
    <p:extLst>
      <p:ext uri="{BB962C8B-B14F-4D97-AF65-F5344CB8AC3E}">
        <p14:creationId xmlns:p14="http://schemas.microsoft.com/office/powerpoint/2010/main" val="165453345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Type of Risk Analysis</a:t>
            </a:r>
            <a:endParaRPr lang="en-US" dirty="0"/>
          </a:p>
        </p:txBody>
      </p:sp>
      <p:sp>
        <p:nvSpPr>
          <p:cNvPr id="3" name="Content Placeholder 2"/>
          <p:cNvSpPr>
            <a:spLocks noGrp="1"/>
          </p:cNvSpPr>
          <p:nvPr>
            <p:ph idx="1"/>
          </p:nvPr>
        </p:nvSpPr>
        <p:spPr/>
        <p:txBody>
          <a:bodyPr/>
          <a:lstStyle/>
          <a:p>
            <a:r>
              <a:rPr lang="en-US" dirty="0" smtClean="0"/>
              <a:t>Two distinct risk analysis approaches can be used when evaluating systems: </a:t>
            </a:r>
          </a:p>
          <a:p>
            <a:pPr marL="285750" indent="-514350">
              <a:buFont typeface="+mj-lt"/>
              <a:buAutoNum type="arabicPeriod"/>
            </a:pPr>
            <a:r>
              <a:rPr lang="en-US" dirty="0" smtClean="0"/>
              <a:t>Mission risk analysis</a:t>
            </a:r>
          </a:p>
          <a:p>
            <a:pPr marL="285750" indent="-514350">
              <a:buFont typeface="+mj-lt"/>
              <a:buAutoNum type="arabicPeriod"/>
            </a:pPr>
            <a:r>
              <a:rPr lang="en-US" dirty="0" smtClean="0"/>
              <a:t>Event risk analysis</a:t>
            </a:r>
          </a:p>
          <a:p>
            <a:endParaRPr lang="en-US" dirty="0"/>
          </a:p>
        </p:txBody>
      </p:sp>
    </p:spTree>
    <p:extLst>
      <p:ext uri="{BB962C8B-B14F-4D97-AF65-F5344CB8AC3E}">
        <p14:creationId xmlns:p14="http://schemas.microsoft.com/office/powerpoint/2010/main" val="22784083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Mission Risk</a:t>
            </a:r>
            <a:endParaRPr lang="en-US" dirty="0"/>
          </a:p>
        </p:txBody>
      </p:sp>
      <p:graphicFrame>
        <p:nvGraphicFramePr>
          <p:cNvPr id="1185794" name="Object 2"/>
          <p:cNvGraphicFramePr>
            <a:graphicFrameLocks noChangeAspect="1"/>
          </p:cNvGraphicFramePr>
          <p:nvPr>
            <p:extLst>
              <p:ext uri="{D42A27DB-BD31-4B8C-83A1-F6EECF244321}">
                <p14:modId xmlns:p14="http://schemas.microsoft.com/office/powerpoint/2010/main" val="3625979294"/>
              </p:ext>
            </p:extLst>
          </p:nvPr>
        </p:nvGraphicFramePr>
        <p:xfrm>
          <a:off x="829360" y="1193067"/>
          <a:ext cx="7688479" cy="3461818"/>
        </p:xfrm>
        <a:graphic>
          <a:graphicData uri="http://schemas.openxmlformats.org/presentationml/2006/ole">
            <mc:AlternateContent xmlns:mc="http://schemas.openxmlformats.org/markup-compatibility/2006">
              <mc:Choice xmlns:v="urn:schemas-microsoft-com:vml" Requires="v">
                <p:oleObj spid="_x0000_s7269" name="Visio" r:id="rId4" imgW="9564246" imgH="4397766" progId="Visio.Drawing.11">
                  <p:embed/>
                </p:oleObj>
              </mc:Choice>
              <mc:Fallback>
                <p:oleObj name="Visio" r:id="rId4" imgW="9564246" imgH="4397766"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9360" y="1193067"/>
                        <a:ext cx="7688479" cy="3461818"/>
                      </a:xfrm>
                      <a:prstGeom prst="rect">
                        <a:avLst/>
                      </a:prstGeom>
                      <a:noFill/>
                      <a:ln>
                        <a:noFill/>
                      </a:ln>
                      <a:effectLst/>
                      <a:extLst/>
                    </p:spPr>
                  </p:pic>
                </p:oleObj>
              </mc:Fallback>
            </mc:AlternateContent>
          </a:graphicData>
        </a:graphic>
      </p:graphicFrame>
      <p:sp>
        <p:nvSpPr>
          <p:cNvPr id="4" name="Rectangle 3"/>
          <p:cNvSpPr/>
          <p:nvPr/>
        </p:nvSpPr>
        <p:spPr>
          <a:xfrm>
            <a:off x="348343" y="4880658"/>
            <a:ext cx="8650514" cy="1366528"/>
          </a:xfrm>
          <a:prstGeom prst="rect">
            <a:avLst/>
          </a:prstGeom>
        </p:spPr>
        <p:txBody>
          <a:bodyPr wrap="square">
            <a:spAutoFit/>
          </a:bodyPr>
          <a:lstStyle/>
          <a:p>
            <a:pPr algn="ctr">
              <a:spcBef>
                <a:spcPct val="30000"/>
              </a:spcBef>
            </a:pPr>
            <a:r>
              <a:rPr lang="en-US" sz="1800" dirty="0" smtClean="0">
                <a:solidFill>
                  <a:srgbClr val="000000"/>
                </a:solidFill>
                <a:latin typeface="Calibri" panose="020F0502020204030204" pitchFamily="34" charset="0"/>
                <a:ea typeface="ＭＳ Ｐゴシック" pitchFamily="1" charset="-128"/>
              </a:rPr>
              <a:t>Mission risk is the </a:t>
            </a:r>
            <a:r>
              <a:rPr lang="en-US" sz="1800" dirty="0">
                <a:solidFill>
                  <a:srgbClr val="000000"/>
                </a:solidFill>
                <a:latin typeface="Calibri" panose="020F0502020204030204" pitchFamily="34" charset="0"/>
                <a:ea typeface="ＭＳ Ｐゴシック" pitchFamily="1" charset="-128"/>
              </a:rPr>
              <a:t>probability of mission failure (i.e., not achieving key objectives). </a:t>
            </a:r>
            <a:endParaRPr lang="en-US" sz="1800" dirty="0" smtClean="0">
              <a:solidFill>
                <a:srgbClr val="000000"/>
              </a:solidFill>
              <a:latin typeface="Calibri" panose="020F0502020204030204" pitchFamily="34" charset="0"/>
              <a:ea typeface="ＭＳ Ｐゴシック" pitchFamily="1" charset="-128"/>
            </a:endParaRPr>
          </a:p>
          <a:p>
            <a:pPr algn="ctr">
              <a:spcBef>
                <a:spcPct val="30000"/>
              </a:spcBef>
            </a:pPr>
            <a:endParaRPr lang="en-US" sz="1800" dirty="0" smtClean="0">
              <a:solidFill>
                <a:srgbClr val="000000"/>
              </a:solidFill>
              <a:latin typeface="Calibri" panose="020F0502020204030204" pitchFamily="34" charset="0"/>
              <a:ea typeface="ＭＳ Ｐゴシック" pitchFamily="1" charset="-128"/>
            </a:endParaRPr>
          </a:p>
          <a:p>
            <a:pPr algn="ctr">
              <a:spcBef>
                <a:spcPct val="30000"/>
              </a:spcBef>
            </a:pPr>
            <a:r>
              <a:rPr lang="en-US" sz="1800" dirty="0" smtClean="0">
                <a:solidFill>
                  <a:srgbClr val="000000"/>
                </a:solidFill>
                <a:latin typeface="Calibri" panose="020F0502020204030204" pitchFamily="34" charset="0"/>
                <a:ea typeface="ＭＳ Ｐゴシック" pitchFamily="1" charset="-128"/>
              </a:rPr>
              <a:t>Mission risk aggregates the effects of multiple conditions and events on a system’s ability to achieve its mission.</a:t>
            </a:r>
            <a:endParaRPr lang="en-US" sz="1800" dirty="0">
              <a:solidFill>
                <a:srgbClr val="000000"/>
              </a:solidFill>
              <a:latin typeface="Calibri" panose="020F0502020204030204" pitchFamily="34" charset="0"/>
              <a:ea typeface="ＭＳ Ｐゴシック" pitchFamily="1" charset="-128"/>
            </a:endParaRPr>
          </a:p>
        </p:txBody>
      </p:sp>
    </p:spTree>
    <p:extLst>
      <p:ext uri="{BB962C8B-B14F-4D97-AF65-F5344CB8AC3E}">
        <p14:creationId xmlns:p14="http://schemas.microsoft.com/office/powerpoint/2010/main" val="219555965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Elements of Event Risk</a:t>
            </a:r>
            <a:endParaRPr lang="en-US" dirty="0"/>
          </a:p>
        </p:txBody>
      </p:sp>
      <p:graphicFrame>
        <p:nvGraphicFramePr>
          <p:cNvPr id="1184770" name="Object 2"/>
          <p:cNvGraphicFramePr>
            <a:graphicFrameLocks noChangeAspect="1"/>
          </p:cNvGraphicFramePr>
          <p:nvPr>
            <p:extLst>
              <p:ext uri="{D42A27DB-BD31-4B8C-83A1-F6EECF244321}">
                <p14:modId xmlns:p14="http://schemas.microsoft.com/office/powerpoint/2010/main" val="1882178230"/>
              </p:ext>
            </p:extLst>
          </p:nvPr>
        </p:nvGraphicFramePr>
        <p:xfrm>
          <a:off x="657678" y="1270662"/>
          <a:ext cx="7717064" cy="3692944"/>
        </p:xfrm>
        <a:graphic>
          <a:graphicData uri="http://schemas.openxmlformats.org/presentationml/2006/ole">
            <mc:AlternateContent xmlns:mc="http://schemas.openxmlformats.org/markup-compatibility/2006">
              <mc:Choice xmlns:v="urn:schemas-microsoft-com:vml" Requires="v">
                <p:oleObj spid="_x0000_s8293" name="Visio" r:id="rId4" imgW="7191662" imgH="3642335" progId="Visio.Drawing.11">
                  <p:embed/>
                </p:oleObj>
              </mc:Choice>
              <mc:Fallback>
                <p:oleObj name="Visio" r:id="rId4" imgW="7191662" imgH="3642335" progId="Visio.Drawing.11">
                  <p:embed/>
                  <p:pic>
                    <p:nvPicPr>
                      <p:cNvPr id="0" name=""/>
                      <p:cNvPicPr>
                        <a:picLocks noChangeAspect="1" noChangeArrowheads="1"/>
                      </p:cNvPicPr>
                      <p:nvPr/>
                    </p:nvPicPr>
                    <p:blipFill>
                      <a:blip r:embed="rId5"/>
                      <a:srcRect/>
                      <a:stretch>
                        <a:fillRect/>
                      </a:stretch>
                    </p:blipFill>
                    <p:spPr bwMode="auto">
                      <a:xfrm>
                        <a:off x="657678" y="1270662"/>
                        <a:ext cx="7717064" cy="3692944"/>
                      </a:xfrm>
                      <a:prstGeom prst="rect">
                        <a:avLst/>
                      </a:prstGeom>
                      <a:noFill/>
                      <a:ln>
                        <a:noFill/>
                      </a:ln>
                      <a:effectLst/>
                      <a:extLst/>
                    </p:spPr>
                  </p:pic>
                </p:oleObj>
              </mc:Fallback>
            </mc:AlternateContent>
          </a:graphicData>
        </a:graphic>
      </p:graphicFrame>
      <p:sp>
        <p:nvSpPr>
          <p:cNvPr id="2" name="Rectangle 1"/>
          <p:cNvSpPr/>
          <p:nvPr/>
        </p:nvSpPr>
        <p:spPr>
          <a:xfrm>
            <a:off x="435429" y="5350655"/>
            <a:ext cx="8389258" cy="369332"/>
          </a:xfrm>
          <a:prstGeom prst="rect">
            <a:avLst/>
          </a:prstGeom>
        </p:spPr>
        <p:txBody>
          <a:bodyPr wrap="square">
            <a:spAutoFit/>
          </a:bodyPr>
          <a:lstStyle/>
          <a:p>
            <a:pPr algn="ctr">
              <a:spcBef>
                <a:spcPct val="30000"/>
              </a:spcBef>
            </a:pPr>
            <a:r>
              <a:rPr lang="en-US" sz="1800" dirty="0" smtClean="0">
                <a:solidFill>
                  <a:srgbClr val="000000"/>
                </a:solidFill>
                <a:latin typeface="Calibri" panose="020F0502020204030204" pitchFamily="34" charset="0"/>
                <a:ea typeface="ＭＳ Ｐゴシック" pitchFamily="1" charset="-128"/>
              </a:rPr>
              <a:t>Event risk is the </a:t>
            </a:r>
            <a:r>
              <a:rPr lang="en-US" sz="1800" dirty="0">
                <a:solidFill>
                  <a:srgbClr val="000000"/>
                </a:solidFill>
                <a:latin typeface="Calibri" panose="020F0502020204030204" pitchFamily="34" charset="0"/>
                <a:ea typeface="ＭＳ Ｐゴシック" pitchFamily="1" charset="-128"/>
              </a:rPr>
              <a:t>probability that an event will lead to a negative consequence or </a:t>
            </a:r>
            <a:r>
              <a:rPr lang="en-US" sz="1800" dirty="0" smtClean="0">
                <a:solidFill>
                  <a:srgbClr val="000000"/>
                </a:solidFill>
                <a:latin typeface="Calibri" panose="020F0502020204030204" pitchFamily="34" charset="0"/>
                <a:ea typeface="ＭＳ Ｐゴシック" pitchFamily="1" charset="-128"/>
              </a:rPr>
              <a:t>loss.</a:t>
            </a:r>
            <a:endParaRPr lang="en-US" sz="1800" dirty="0">
              <a:solidFill>
                <a:srgbClr val="000000"/>
              </a:solidFill>
              <a:latin typeface="Calibri" panose="020F0502020204030204" pitchFamily="34" charset="0"/>
              <a:ea typeface="ＭＳ Ｐゴシック" pitchFamily="1" charset="-128"/>
            </a:endParaRPr>
          </a:p>
        </p:txBody>
      </p:sp>
    </p:spTree>
    <p:extLst>
      <p:ext uri="{BB962C8B-B14F-4D97-AF65-F5344CB8AC3E}">
        <p14:creationId xmlns:p14="http://schemas.microsoft.com/office/powerpoint/2010/main" val="412602254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marL="0">
              <a:lnSpc>
                <a:spcPct val="115000"/>
              </a:lnSpc>
              <a:spcAft>
                <a:spcPts val="1000"/>
              </a:spcAft>
            </a:pPr>
            <a:r>
              <a:rPr lang="en-US" sz="1100" dirty="0">
                <a:latin typeface="Times New Roman"/>
                <a:ea typeface="Times New Roman"/>
                <a:cs typeface="Times New Roman"/>
              </a:rPr>
              <a:t>Copyright 2014 Carnegie Mellon University</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has been approved for public release and unlimited distribution except as restricted below.</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Although the rights granted by contract do not require course attendance to use this material for U.S. Government purposes, the SEI recommends attendance to ensure proper understanding.</a:t>
            </a:r>
            <a:br>
              <a:rPr lang="en-US" sz="1100" dirty="0">
                <a:latin typeface="Times New Roman"/>
                <a:ea typeface="Times New Roman"/>
                <a:cs typeface="Times New Roman"/>
              </a:rPr>
            </a:br>
            <a:r>
              <a:rPr lang="en-US" sz="1100" dirty="0">
                <a:latin typeface="Times New Roman"/>
                <a:ea typeface="Times New Roman"/>
                <a:cs typeface="Times New Roman"/>
              </a:rPr>
              <a:t/>
            </a:r>
            <a:br>
              <a:rPr lang="en-US" sz="1100" dirty="0">
                <a:latin typeface="Times New Roman"/>
                <a:ea typeface="Times New Roman"/>
                <a:cs typeface="Times New Roman"/>
              </a:rPr>
            </a:br>
            <a:r>
              <a:rPr lang="en-US" sz="1100" dirty="0">
                <a:latin typeface="Times New Roman"/>
                <a:ea typeface="Times New Roman"/>
                <a:cs typeface="Times New Roman"/>
              </a:rPr>
              <a:t>DM-0001139</a:t>
            </a:r>
            <a:r>
              <a:rPr lang="en-US" sz="1400" dirty="0">
                <a:latin typeface="Times New Roman"/>
                <a:ea typeface="Times New Roman"/>
                <a:cs typeface="Times New Roman"/>
              </a:rPr>
              <a:t/>
            </a:r>
            <a:br>
              <a:rPr lang="en-US" sz="1400" dirty="0">
                <a:latin typeface="Times New Roman"/>
                <a:ea typeface="Times New Roman"/>
                <a:cs typeface="Times New Roman"/>
              </a:rPr>
            </a:br>
            <a:endParaRPr lang="en-US" sz="1800" dirty="0">
              <a:latin typeface="Calibri"/>
              <a:ea typeface="Times New Roman"/>
              <a:cs typeface="Times New Roman"/>
            </a:endParaRPr>
          </a:p>
          <a:p>
            <a:pPr marL="3175" lvl="0" indent="-3175" eaLnBrk="0" hangingPunct="0">
              <a:spcBef>
                <a:spcPts val="0"/>
              </a:spcBef>
              <a:spcAft>
                <a:spcPts val="0"/>
              </a:spcAft>
              <a:buClr>
                <a:srgbClr val="B0B1B3"/>
              </a:buClr>
              <a:buSzTx/>
              <a:defRPr/>
            </a:pPr>
            <a:endParaRPr lang="en-US" sz="1350" dirty="0" smtClean="0">
              <a:ea typeface="ＭＳ Ｐゴシック" pitchFamily="-107" charset="-128"/>
            </a:endParaRPr>
          </a:p>
        </p:txBody>
      </p:sp>
    </p:spTree>
    <p:extLst>
      <p:ext uri="{BB962C8B-B14F-4D97-AF65-F5344CB8AC3E}">
        <p14:creationId xmlns:p14="http://schemas.microsoft.com/office/powerpoint/2010/main" val="21903459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Security Engineering Risk Analysis (SERA) Concepts</a:t>
            </a:r>
          </a:p>
        </p:txBody>
      </p:sp>
    </p:spTree>
    <p:extLst>
      <p:ext uri="{BB962C8B-B14F-4D97-AF65-F5344CB8AC3E}">
        <p14:creationId xmlns:p14="http://schemas.microsoft.com/office/powerpoint/2010/main" val="282421144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State: High Residual Security Risk</a:t>
            </a:r>
            <a:endParaRPr lang="en-US" dirty="0"/>
          </a:p>
        </p:txBody>
      </p:sp>
      <p:sp>
        <p:nvSpPr>
          <p:cNvPr id="3" name="Content Placeholder 2"/>
          <p:cNvSpPr>
            <a:spLocks noGrp="1"/>
          </p:cNvSpPr>
          <p:nvPr>
            <p:ph idx="1"/>
          </p:nvPr>
        </p:nvSpPr>
        <p:spPr/>
        <p:txBody>
          <a:bodyPr/>
          <a:lstStyle/>
          <a:p>
            <a:r>
              <a:rPr lang="en-US" dirty="0" smtClean="0"/>
              <a:t>Security in the acquisition and development of software-reliant systems:</a:t>
            </a:r>
          </a:p>
          <a:p>
            <a:pPr lvl="1"/>
            <a:r>
              <a:rPr lang="en-US" dirty="0" smtClean="0"/>
              <a:t>Focus on meeting functional requirements</a:t>
            </a:r>
          </a:p>
          <a:p>
            <a:pPr lvl="1"/>
            <a:r>
              <a:rPr lang="en-US" dirty="0" smtClean="0"/>
              <a:t>Defer security to later lifecycle activities</a:t>
            </a:r>
          </a:p>
          <a:p>
            <a:r>
              <a:rPr lang="en-US" dirty="0" smtClean="0"/>
              <a:t>Security features</a:t>
            </a:r>
          </a:p>
          <a:p>
            <a:pPr lvl="1"/>
            <a:r>
              <a:rPr lang="en-US" dirty="0" smtClean="0"/>
              <a:t>Addressed during system operation and sustainment </a:t>
            </a:r>
          </a:p>
          <a:p>
            <a:pPr lvl="1"/>
            <a:r>
              <a:rPr lang="en-US" dirty="0" smtClean="0"/>
              <a:t>Typically not engineered into a system</a:t>
            </a:r>
          </a:p>
          <a:p>
            <a:r>
              <a:rPr lang="en-US" dirty="0" smtClean="0"/>
              <a:t>Software-reliant systems are typically deployed with significant residual security risk.</a:t>
            </a:r>
          </a:p>
          <a:p>
            <a:pPr lvl="1"/>
            <a:r>
              <a:rPr lang="en-US" dirty="0" smtClean="0"/>
              <a:t>High residual security risk puts operational missions at risk.</a:t>
            </a:r>
            <a:endParaRPr lang="en-US" dirty="0"/>
          </a:p>
        </p:txBody>
      </p:sp>
    </p:spTree>
    <p:extLst>
      <p:ext uri="{BB962C8B-B14F-4D97-AF65-F5344CB8AC3E}">
        <p14:creationId xmlns:p14="http://schemas.microsoft.com/office/powerpoint/2010/main" val="170778061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Reduce Residual Security Risk</a:t>
            </a:r>
            <a:endParaRPr lang="en-US" dirty="0"/>
          </a:p>
        </p:txBody>
      </p:sp>
      <p:sp>
        <p:nvSpPr>
          <p:cNvPr id="3" name="Content Placeholder 2"/>
          <p:cNvSpPr>
            <a:spLocks noGrp="1"/>
          </p:cNvSpPr>
          <p:nvPr>
            <p:ph idx="1"/>
          </p:nvPr>
        </p:nvSpPr>
        <p:spPr/>
        <p:txBody>
          <a:bodyPr/>
          <a:lstStyle/>
          <a:p>
            <a:r>
              <a:rPr lang="en-US" dirty="0" smtClean="0"/>
              <a:t>Three main causes of operational security vulnerabilities: </a:t>
            </a:r>
          </a:p>
          <a:p>
            <a:pPr lvl="1"/>
            <a:r>
              <a:rPr lang="en-US" dirty="0" smtClean="0"/>
              <a:t>Design weaknesses</a:t>
            </a:r>
          </a:p>
          <a:p>
            <a:pPr lvl="1"/>
            <a:r>
              <a:rPr lang="en-US" dirty="0" smtClean="0"/>
              <a:t>Implementation/coding vulnerabilities</a:t>
            </a:r>
          </a:p>
          <a:p>
            <a:pPr lvl="1"/>
            <a:r>
              <a:rPr lang="en-US" dirty="0" smtClean="0"/>
              <a:t>System configuration errors</a:t>
            </a:r>
          </a:p>
          <a:p>
            <a:r>
              <a:rPr lang="en-US" dirty="0" smtClean="0"/>
              <a:t>Design vulnerabilities are not easily addressed during operations.</a:t>
            </a:r>
          </a:p>
          <a:p>
            <a:r>
              <a:rPr lang="en-US" dirty="0" smtClean="0"/>
              <a:t>Early detection and remediation of design vulnerabilities will reduce residual security risk during operations.</a:t>
            </a:r>
            <a:endParaRPr lang="en-US" dirty="0"/>
          </a:p>
        </p:txBody>
      </p:sp>
    </p:spTree>
    <p:extLst>
      <p:ext uri="{BB962C8B-B14F-4D97-AF65-F5344CB8AC3E}">
        <p14:creationId xmlns:p14="http://schemas.microsoft.com/office/powerpoint/2010/main" val="205521650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 Nature of Security Risk</a:t>
            </a:r>
            <a:endParaRPr lang="en-US" dirty="0"/>
          </a:p>
        </p:txBody>
      </p:sp>
      <p:sp>
        <p:nvSpPr>
          <p:cNvPr id="3" name="Content Placeholder 2"/>
          <p:cNvSpPr>
            <a:spLocks noGrp="1"/>
          </p:cNvSpPr>
          <p:nvPr>
            <p:ph idx="1"/>
          </p:nvPr>
        </p:nvSpPr>
        <p:spPr/>
        <p:txBody>
          <a:bodyPr/>
          <a:lstStyle/>
          <a:p>
            <a:r>
              <a:rPr lang="en-US" dirty="0" smtClean="0"/>
              <a:t>Performing risk analysis early in lifecycle does not guarantee less risk during operations. </a:t>
            </a:r>
          </a:p>
          <a:p>
            <a:r>
              <a:rPr lang="en-US" dirty="0" smtClean="0"/>
              <a:t>Traditional security risk analyses cannot address complexity of security attacks. </a:t>
            </a:r>
          </a:p>
          <a:p>
            <a:pPr lvl="1"/>
            <a:r>
              <a:rPr lang="en-US" dirty="0" smtClean="0"/>
              <a:t>Traditional Analysis</a:t>
            </a:r>
          </a:p>
          <a:p>
            <a:pPr lvl="2"/>
            <a:r>
              <a:rPr lang="en-US" dirty="0" smtClean="0"/>
              <a:t>Single threat actor exploits single vulnerability in single system to cause an adverse consequence</a:t>
            </a:r>
          </a:p>
          <a:p>
            <a:pPr lvl="1"/>
            <a:r>
              <a:rPr lang="en-US" dirty="0" smtClean="0"/>
              <a:t>Current Reality</a:t>
            </a:r>
          </a:p>
          <a:p>
            <a:pPr lvl="2"/>
            <a:r>
              <a:rPr lang="en-US" dirty="0" smtClean="0"/>
              <a:t>Multiple actors exploit multiple vulnerabilities in multiple systems as part of a complex chain of events</a:t>
            </a:r>
          </a:p>
          <a:p>
            <a:r>
              <a:rPr lang="en-US" dirty="0" smtClean="0"/>
              <a:t>Traditional methods can be ineffective at analyzing complex security attacks.</a:t>
            </a:r>
          </a:p>
          <a:p>
            <a:endParaRPr lang="en-US" dirty="0"/>
          </a:p>
        </p:txBody>
      </p:sp>
    </p:spTree>
    <p:extLst>
      <p:ext uri="{BB962C8B-B14F-4D97-AF65-F5344CB8AC3E}">
        <p14:creationId xmlns:p14="http://schemas.microsoft.com/office/powerpoint/2010/main" val="56421333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Security Engineering Risk Analysis (SERA)</a:t>
            </a:r>
            <a:endParaRPr lang="en-US" dirty="0"/>
          </a:p>
        </p:txBody>
      </p:sp>
      <p:sp>
        <p:nvSpPr>
          <p:cNvPr id="5" name="Content Placeholder 4"/>
          <p:cNvSpPr>
            <a:spLocks noGrp="1"/>
          </p:cNvSpPr>
          <p:nvPr>
            <p:ph idx="1"/>
          </p:nvPr>
        </p:nvSpPr>
        <p:spPr/>
        <p:txBody>
          <a:bodyPr/>
          <a:lstStyle/>
          <a:p>
            <a:r>
              <a:rPr lang="en-US" dirty="0" smtClean="0"/>
              <a:t>Assesses operational security risks early in the software lifecycle. </a:t>
            </a:r>
          </a:p>
          <a:p>
            <a:pPr lvl="1"/>
            <a:r>
              <a:rPr lang="en-US" dirty="0" smtClean="0"/>
              <a:t>Requirements</a:t>
            </a:r>
          </a:p>
          <a:p>
            <a:pPr lvl="1"/>
            <a:r>
              <a:rPr lang="en-US" dirty="0" smtClean="0"/>
              <a:t>Architecture</a:t>
            </a:r>
          </a:p>
          <a:p>
            <a:pPr lvl="1"/>
            <a:r>
              <a:rPr lang="en-US" dirty="0" smtClean="0"/>
              <a:t>Design</a:t>
            </a:r>
          </a:p>
          <a:p>
            <a:r>
              <a:rPr lang="en-US" dirty="0" smtClean="0"/>
              <a:t>Employs structured, systematic risk analysis to handle the complex nature of security risk. </a:t>
            </a:r>
          </a:p>
          <a:p>
            <a:r>
              <a:rPr lang="en-US" dirty="0" smtClean="0"/>
              <a:t>Goal:</a:t>
            </a:r>
          </a:p>
          <a:p>
            <a:pPr lvl="1"/>
            <a:r>
              <a:rPr lang="en-US" dirty="0" smtClean="0"/>
              <a:t>To identify and address design weaknesses early in the lifecycle (i.e., build security in)</a:t>
            </a:r>
          </a:p>
        </p:txBody>
      </p:sp>
    </p:spTree>
    <p:extLst>
      <p:ext uri="{BB962C8B-B14F-4D97-AF65-F5344CB8AC3E}">
        <p14:creationId xmlns:p14="http://schemas.microsoft.com/office/powerpoint/2010/main" val="1235115108"/>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SERA Method</a:t>
            </a:r>
            <a:endParaRPr lang="en-US" dirty="0"/>
          </a:p>
        </p:txBody>
      </p:sp>
      <p:sp>
        <p:nvSpPr>
          <p:cNvPr id="3" name="TextBox 2"/>
          <p:cNvSpPr txBox="1"/>
          <p:nvPr/>
        </p:nvSpPr>
        <p:spPr>
          <a:xfrm>
            <a:off x="1219203" y="127629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spcBef>
                <a:spcPct val="30000"/>
              </a:spcBef>
            </a:pPr>
            <a:r>
              <a:rPr lang="en-US" sz="1200" b="1" dirty="0" smtClean="0">
                <a:solidFill>
                  <a:srgbClr val="000000"/>
                </a:solidFill>
                <a:latin typeface="Arial" charset="0"/>
                <a:ea typeface="ＭＳ Ｐゴシック" pitchFamily="1" charset="-128"/>
              </a:rPr>
              <a:t>1.	Establish operational context.</a:t>
            </a:r>
            <a:endParaRPr lang="en-US" sz="1200" b="1" dirty="0">
              <a:solidFill>
                <a:srgbClr val="000000"/>
              </a:solidFill>
              <a:latin typeface="Arial" charset="0"/>
              <a:ea typeface="ＭＳ Ｐゴシック" pitchFamily="1" charset="-128"/>
            </a:endParaRPr>
          </a:p>
        </p:txBody>
      </p:sp>
      <p:sp>
        <p:nvSpPr>
          <p:cNvPr id="12" name="TextBox 11"/>
          <p:cNvSpPr txBox="1"/>
          <p:nvPr/>
        </p:nvSpPr>
        <p:spPr>
          <a:xfrm>
            <a:off x="1219203" y="234309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spcBef>
                <a:spcPct val="30000"/>
              </a:spcBef>
            </a:pPr>
            <a:r>
              <a:rPr lang="en-US" sz="1200" b="1" dirty="0" smtClean="0">
                <a:solidFill>
                  <a:srgbClr val="000000"/>
                </a:solidFill>
                <a:latin typeface="Arial" charset="0"/>
                <a:ea typeface="ＭＳ Ｐゴシック" pitchFamily="1" charset="-128"/>
              </a:rPr>
              <a:t>2.	Identify risk. </a:t>
            </a:r>
            <a:br>
              <a:rPr lang="en-US" sz="1200" b="1" dirty="0" smtClean="0">
                <a:solidFill>
                  <a:srgbClr val="000000"/>
                </a:solidFill>
                <a:latin typeface="Arial" charset="0"/>
                <a:ea typeface="ＭＳ Ｐゴシック" pitchFamily="1" charset="-128"/>
              </a:rPr>
            </a:br>
            <a:endParaRPr lang="en-US" sz="1200" b="1" dirty="0">
              <a:solidFill>
                <a:srgbClr val="000000"/>
              </a:solidFill>
              <a:latin typeface="Arial" charset="0"/>
              <a:ea typeface="ＭＳ Ｐゴシック" pitchFamily="1" charset="-128"/>
            </a:endParaRPr>
          </a:p>
        </p:txBody>
      </p:sp>
      <p:sp>
        <p:nvSpPr>
          <p:cNvPr id="13" name="TextBox 12"/>
          <p:cNvSpPr txBox="1"/>
          <p:nvPr/>
        </p:nvSpPr>
        <p:spPr>
          <a:xfrm>
            <a:off x="1219203" y="348609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spcBef>
                <a:spcPct val="30000"/>
              </a:spcBef>
            </a:pPr>
            <a:r>
              <a:rPr lang="en-US" sz="1200" b="1" dirty="0" smtClean="0">
                <a:solidFill>
                  <a:srgbClr val="000000"/>
                </a:solidFill>
                <a:latin typeface="Arial" charset="0"/>
                <a:ea typeface="ＭＳ Ｐゴシック" pitchFamily="1" charset="-128"/>
              </a:rPr>
              <a:t>3.	Analyze risk.</a:t>
            </a:r>
            <a:br>
              <a:rPr lang="en-US" sz="1200" b="1" dirty="0" smtClean="0">
                <a:solidFill>
                  <a:srgbClr val="000000"/>
                </a:solidFill>
                <a:latin typeface="Arial" charset="0"/>
                <a:ea typeface="ＭＳ Ｐゴシック" pitchFamily="1" charset="-128"/>
              </a:rPr>
            </a:br>
            <a:endParaRPr lang="en-US" sz="1200" b="1" dirty="0">
              <a:solidFill>
                <a:srgbClr val="000000"/>
              </a:solidFill>
              <a:latin typeface="Arial" charset="0"/>
              <a:ea typeface="ＭＳ Ｐゴシック" pitchFamily="1" charset="-128"/>
            </a:endParaRPr>
          </a:p>
        </p:txBody>
      </p:sp>
      <p:sp>
        <p:nvSpPr>
          <p:cNvPr id="14" name="TextBox 13"/>
          <p:cNvSpPr txBox="1"/>
          <p:nvPr/>
        </p:nvSpPr>
        <p:spPr>
          <a:xfrm>
            <a:off x="1219201" y="470529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spcBef>
                <a:spcPct val="30000"/>
              </a:spcBef>
            </a:pPr>
            <a:r>
              <a:rPr lang="en-US" sz="1200" b="1" dirty="0" smtClean="0">
                <a:solidFill>
                  <a:srgbClr val="000000"/>
                </a:solidFill>
                <a:latin typeface="Arial" charset="0"/>
                <a:ea typeface="ＭＳ Ｐゴシック" pitchFamily="1" charset="-128"/>
              </a:rPr>
              <a:t>4.	Determine control approach.</a:t>
            </a:r>
            <a:endParaRPr lang="en-US" sz="1200" b="1" dirty="0">
              <a:solidFill>
                <a:srgbClr val="000000"/>
              </a:solidFill>
              <a:latin typeface="Arial" charset="0"/>
              <a:ea typeface="ＭＳ Ｐゴシック" pitchFamily="1" charset="-128"/>
            </a:endParaRPr>
          </a:p>
        </p:txBody>
      </p:sp>
      <p:sp>
        <p:nvSpPr>
          <p:cNvPr id="15" name="TextBox 14"/>
          <p:cNvSpPr txBox="1"/>
          <p:nvPr/>
        </p:nvSpPr>
        <p:spPr>
          <a:xfrm>
            <a:off x="1219200" y="5791200"/>
            <a:ext cx="1904998" cy="461665"/>
          </a:xfrm>
          <a:prstGeom prst="rect">
            <a:avLst/>
          </a:prstGeom>
          <a:solidFill>
            <a:schemeClr val="bg1">
              <a:lumMod val="95000"/>
            </a:schemeClr>
          </a:solidFill>
          <a:ln w="19050">
            <a:solidFill>
              <a:schemeClr val="tx1"/>
            </a:solidFill>
          </a:ln>
          <a:effectLst>
            <a:outerShdw blurRad="50800" dist="38100" dir="2700000" algn="tl" rotWithShape="0">
              <a:prstClr val="black">
                <a:alpha val="40000"/>
              </a:prstClr>
            </a:outerShdw>
          </a:effectLst>
        </p:spPr>
        <p:txBody>
          <a:bodyPr wrap="square" rtlCol="0">
            <a:spAutoFit/>
          </a:bodyPr>
          <a:lstStyle/>
          <a:p>
            <a:pPr marL="228600" indent="-228600">
              <a:spcBef>
                <a:spcPct val="30000"/>
              </a:spcBef>
            </a:pPr>
            <a:r>
              <a:rPr lang="en-US" sz="1200" b="1" dirty="0" smtClean="0">
                <a:solidFill>
                  <a:srgbClr val="000000"/>
                </a:solidFill>
                <a:latin typeface="Arial" charset="0"/>
                <a:ea typeface="ＭＳ Ｐゴシック" pitchFamily="1" charset="-128"/>
              </a:rPr>
              <a:t>5.	Develop control plan.</a:t>
            </a:r>
            <a:endParaRPr lang="en-US" sz="1200" b="1" dirty="0">
              <a:solidFill>
                <a:srgbClr val="000000"/>
              </a:solidFill>
              <a:latin typeface="Arial" charset="0"/>
              <a:ea typeface="ＭＳ Ｐゴシック" pitchFamily="1" charset="-128"/>
            </a:endParaRPr>
          </a:p>
        </p:txBody>
      </p:sp>
      <p:grpSp>
        <p:nvGrpSpPr>
          <p:cNvPr id="25" name="Group 24"/>
          <p:cNvGrpSpPr/>
          <p:nvPr/>
        </p:nvGrpSpPr>
        <p:grpSpPr>
          <a:xfrm>
            <a:off x="4267200" y="969156"/>
            <a:ext cx="1862177" cy="900197"/>
            <a:chOff x="2133600" y="990600"/>
            <a:chExt cx="1862177" cy="900197"/>
          </a:xfrm>
        </p:grpSpPr>
        <p:pic>
          <p:nvPicPr>
            <p:cNvPr id="205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4601" y="1223773"/>
              <a:ext cx="1001694" cy="667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133600" y="990600"/>
              <a:ext cx="1862177" cy="246221"/>
            </a:xfrm>
            <a:prstGeom prst="rect">
              <a:avLst/>
            </a:prstGeom>
            <a:noFill/>
          </p:spPr>
          <p:txBody>
            <a:bodyPr wrap="square" rtlCol="0">
              <a:spAutoFit/>
            </a:bodyPr>
            <a:lstStyle/>
            <a:p>
              <a:pPr algn="ctr">
                <a:spcBef>
                  <a:spcPct val="30000"/>
                </a:spcBef>
              </a:pPr>
              <a:r>
                <a:rPr lang="en-US" b="1" dirty="0" smtClean="0">
                  <a:solidFill>
                    <a:srgbClr val="000000"/>
                  </a:solidFill>
                  <a:latin typeface="Arial" charset="0"/>
                  <a:ea typeface="ＭＳ Ｐゴシック" pitchFamily="1" charset="-128"/>
                </a:rPr>
                <a:t>Mission Thread </a:t>
              </a:r>
              <a:r>
                <a:rPr lang="en-US" b="1" dirty="0">
                  <a:solidFill>
                    <a:srgbClr val="000000"/>
                  </a:solidFill>
                  <a:latin typeface="Arial" charset="0"/>
                  <a:ea typeface="ＭＳ Ｐゴシック" pitchFamily="1" charset="-128"/>
                </a:rPr>
                <a:t>Worksheet</a:t>
              </a:r>
            </a:p>
          </p:txBody>
        </p:sp>
      </p:grpSp>
      <p:grpSp>
        <p:nvGrpSpPr>
          <p:cNvPr id="26" name="Group 25"/>
          <p:cNvGrpSpPr/>
          <p:nvPr/>
        </p:nvGrpSpPr>
        <p:grpSpPr>
          <a:xfrm>
            <a:off x="4054380" y="1981200"/>
            <a:ext cx="2194020" cy="857385"/>
            <a:chOff x="1960531" y="1981200"/>
            <a:chExt cx="2194020" cy="857385"/>
          </a:xfrm>
        </p:grpSpPr>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17029" y="2209800"/>
              <a:ext cx="888171" cy="628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1960531" y="1981200"/>
              <a:ext cx="2194020" cy="246221"/>
            </a:xfrm>
            <a:prstGeom prst="rect">
              <a:avLst/>
            </a:prstGeom>
            <a:noFill/>
          </p:spPr>
          <p:txBody>
            <a:bodyPr wrap="square" rtlCol="0">
              <a:spAutoFit/>
            </a:bodyPr>
            <a:lstStyle/>
            <a:p>
              <a:pPr algn="ctr">
                <a:spcBef>
                  <a:spcPct val="30000"/>
                </a:spcBef>
              </a:pPr>
              <a:r>
                <a:rPr lang="en-US" b="1" dirty="0" smtClean="0">
                  <a:solidFill>
                    <a:srgbClr val="000000"/>
                  </a:solidFill>
                  <a:latin typeface="Arial" charset="0"/>
                  <a:ea typeface="ＭＳ Ｐゴシック" pitchFamily="1" charset="-128"/>
                </a:rPr>
                <a:t>Risk Identification Worksheet</a:t>
              </a:r>
              <a:endParaRPr lang="en-US" b="1" dirty="0">
                <a:solidFill>
                  <a:srgbClr val="000000"/>
                </a:solidFill>
                <a:latin typeface="Arial" charset="0"/>
                <a:ea typeface="ＭＳ Ｐゴシック" pitchFamily="1" charset="-128"/>
              </a:endParaRPr>
            </a:p>
          </p:txBody>
        </p:sp>
      </p:grpSp>
      <p:grpSp>
        <p:nvGrpSpPr>
          <p:cNvPr id="28" name="Group 27"/>
          <p:cNvGrpSpPr/>
          <p:nvPr/>
        </p:nvGrpSpPr>
        <p:grpSpPr>
          <a:xfrm>
            <a:off x="4269275" y="3093951"/>
            <a:ext cx="1705626" cy="975342"/>
            <a:chOff x="2288075" y="3093951"/>
            <a:chExt cx="1705626" cy="975342"/>
          </a:xfrm>
        </p:grpSpPr>
        <p:grpSp>
          <p:nvGrpSpPr>
            <p:cNvPr id="4" name="Group 3"/>
            <p:cNvGrpSpPr/>
            <p:nvPr/>
          </p:nvGrpSpPr>
          <p:grpSpPr>
            <a:xfrm>
              <a:off x="2390024" y="3352800"/>
              <a:ext cx="1419976" cy="716493"/>
              <a:chOff x="4267200" y="1219200"/>
              <a:chExt cx="2272381" cy="1294611"/>
            </a:xfrm>
          </p:grpSpPr>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67200" y="1219200"/>
                <a:ext cx="1970604" cy="101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42402" y="1351495"/>
                <a:ext cx="1524000" cy="1023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24400" y="1573217"/>
                <a:ext cx="1815181" cy="940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9" name="TextBox 18"/>
            <p:cNvSpPr txBox="1"/>
            <p:nvPr/>
          </p:nvSpPr>
          <p:spPr>
            <a:xfrm>
              <a:off x="2288075" y="3093951"/>
              <a:ext cx="1705626" cy="246221"/>
            </a:xfrm>
            <a:prstGeom prst="rect">
              <a:avLst/>
            </a:prstGeom>
            <a:noFill/>
          </p:spPr>
          <p:txBody>
            <a:bodyPr wrap="square" rtlCol="0">
              <a:spAutoFit/>
            </a:bodyPr>
            <a:lstStyle/>
            <a:p>
              <a:pPr algn="ctr">
                <a:spcBef>
                  <a:spcPct val="30000"/>
                </a:spcBef>
              </a:pPr>
              <a:r>
                <a:rPr lang="en-US" b="1" dirty="0" smtClean="0">
                  <a:solidFill>
                    <a:srgbClr val="000000"/>
                  </a:solidFill>
                  <a:latin typeface="Arial" charset="0"/>
                  <a:ea typeface="ＭＳ Ｐゴシック" pitchFamily="1" charset="-128"/>
                </a:rPr>
                <a:t>Risk Evaluation Criteria</a:t>
              </a:r>
              <a:endParaRPr lang="en-US" b="1" dirty="0">
                <a:solidFill>
                  <a:srgbClr val="000000"/>
                </a:solidFill>
                <a:latin typeface="Arial" charset="0"/>
                <a:ea typeface="ＭＳ Ｐゴシック" pitchFamily="1" charset="-128"/>
              </a:endParaRPr>
            </a:p>
          </p:txBody>
        </p:sp>
      </p:grpSp>
      <p:grpSp>
        <p:nvGrpSpPr>
          <p:cNvPr id="29" name="Group 28"/>
          <p:cNvGrpSpPr/>
          <p:nvPr/>
        </p:nvGrpSpPr>
        <p:grpSpPr>
          <a:xfrm>
            <a:off x="6221055" y="3093950"/>
            <a:ext cx="1779945" cy="1048637"/>
            <a:chOff x="4239855" y="3093950"/>
            <a:chExt cx="1779945" cy="1048637"/>
          </a:xfrm>
        </p:grpSpPr>
        <p:pic>
          <p:nvPicPr>
            <p:cNvPr id="2054"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64319" y="3352800"/>
              <a:ext cx="1150681" cy="78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4239855" y="3093950"/>
              <a:ext cx="1779945" cy="246221"/>
            </a:xfrm>
            <a:prstGeom prst="rect">
              <a:avLst/>
            </a:prstGeom>
            <a:noFill/>
          </p:spPr>
          <p:txBody>
            <a:bodyPr wrap="square" rtlCol="0">
              <a:spAutoFit/>
            </a:bodyPr>
            <a:lstStyle/>
            <a:p>
              <a:pPr algn="ctr">
                <a:spcBef>
                  <a:spcPct val="30000"/>
                </a:spcBef>
              </a:pPr>
              <a:r>
                <a:rPr lang="en-US" b="1" dirty="0" smtClean="0">
                  <a:solidFill>
                    <a:srgbClr val="000000"/>
                  </a:solidFill>
                  <a:latin typeface="Arial" charset="0"/>
                  <a:ea typeface="ＭＳ Ｐゴシック" pitchFamily="1" charset="-128"/>
                </a:rPr>
                <a:t>Risk Analysis Worksheet</a:t>
              </a:r>
              <a:endParaRPr lang="en-US" b="1" dirty="0">
                <a:solidFill>
                  <a:srgbClr val="000000"/>
                </a:solidFill>
                <a:latin typeface="Arial" charset="0"/>
                <a:ea typeface="ＭＳ Ｐゴシック" pitchFamily="1" charset="-128"/>
              </a:endParaRPr>
            </a:p>
          </p:txBody>
        </p:sp>
      </p:grpSp>
      <p:grpSp>
        <p:nvGrpSpPr>
          <p:cNvPr id="31" name="Group 30"/>
          <p:cNvGrpSpPr/>
          <p:nvPr/>
        </p:nvGrpSpPr>
        <p:grpSpPr>
          <a:xfrm>
            <a:off x="4038600" y="4343400"/>
            <a:ext cx="2057400" cy="966655"/>
            <a:chOff x="2286000" y="4343400"/>
            <a:chExt cx="2057400" cy="966655"/>
          </a:xfrm>
        </p:grpSpPr>
        <p:pic>
          <p:nvPicPr>
            <p:cNvPr id="2056"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38400" y="4591402"/>
              <a:ext cx="1681953" cy="71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2286000" y="4343400"/>
              <a:ext cx="2057400" cy="246221"/>
            </a:xfrm>
            <a:prstGeom prst="rect">
              <a:avLst/>
            </a:prstGeom>
            <a:noFill/>
          </p:spPr>
          <p:txBody>
            <a:bodyPr wrap="square" rtlCol="0">
              <a:spAutoFit/>
            </a:bodyPr>
            <a:lstStyle/>
            <a:p>
              <a:pPr algn="ctr">
                <a:spcBef>
                  <a:spcPct val="30000"/>
                </a:spcBef>
              </a:pPr>
              <a:r>
                <a:rPr lang="en-US" b="1" dirty="0" smtClean="0">
                  <a:solidFill>
                    <a:srgbClr val="000000"/>
                  </a:solidFill>
                  <a:latin typeface="Arial" charset="0"/>
                  <a:ea typeface="ＭＳ Ｐゴシック" pitchFamily="1" charset="-128"/>
                </a:rPr>
                <a:t>Control Approach Worksheet</a:t>
              </a:r>
              <a:endParaRPr lang="en-US" b="1" dirty="0">
                <a:solidFill>
                  <a:srgbClr val="000000"/>
                </a:solidFill>
                <a:latin typeface="Arial" charset="0"/>
                <a:ea typeface="ＭＳ Ｐゴシック" pitchFamily="1" charset="-128"/>
              </a:endParaRPr>
            </a:p>
          </p:txBody>
        </p:sp>
      </p:grpSp>
      <p:grpSp>
        <p:nvGrpSpPr>
          <p:cNvPr id="2048" name="Group 2047"/>
          <p:cNvGrpSpPr/>
          <p:nvPr/>
        </p:nvGrpSpPr>
        <p:grpSpPr>
          <a:xfrm>
            <a:off x="4190584" y="5410200"/>
            <a:ext cx="1753016" cy="951757"/>
            <a:chOff x="2437984" y="5410200"/>
            <a:chExt cx="1753016" cy="951757"/>
          </a:xfrm>
        </p:grpSpPr>
        <p:pic>
          <p:nvPicPr>
            <p:cNvPr id="2057"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743200" y="5638801"/>
              <a:ext cx="1100999" cy="723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2437984" y="5410200"/>
              <a:ext cx="1753016" cy="246221"/>
            </a:xfrm>
            <a:prstGeom prst="rect">
              <a:avLst/>
            </a:prstGeom>
            <a:noFill/>
          </p:spPr>
          <p:txBody>
            <a:bodyPr wrap="square" rtlCol="0">
              <a:spAutoFit/>
            </a:bodyPr>
            <a:lstStyle/>
            <a:p>
              <a:pPr algn="ctr">
                <a:spcBef>
                  <a:spcPct val="30000"/>
                </a:spcBef>
              </a:pPr>
              <a:r>
                <a:rPr lang="en-US" b="1" dirty="0" smtClean="0">
                  <a:solidFill>
                    <a:srgbClr val="000000"/>
                  </a:solidFill>
                  <a:latin typeface="Arial" charset="0"/>
                  <a:ea typeface="ＭＳ Ｐゴシック" pitchFamily="1" charset="-128"/>
                </a:rPr>
                <a:t>Control  Plan Worksheet</a:t>
              </a:r>
              <a:endParaRPr lang="en-US" b="1" dirty="0">
                <a:solidFill>
                  <a:srgbClr val="000000"/>
                </a:solidFill>
                <a:latin typeface="Arial" charset="0"/>
                <a:ea typeface="ＭＳ Ｐゴシック" pitchFamily="1" charset="-128"/>
              </a:endParaRPr>
            </a:p>
          </p:txBody>
        </p:sp>
      </p:grpSp>
      <p:cxnSp>
        <p:nvCxnSpPr>
          <p:cNvPr id="9" name="Straight Arrow Connector 8"/>
          <p:cNvCxnSpPr>
            <a:stCxn id="3" idx="2"/>
            <a:endCxn id="12" idx="0"/>
          </p:cNvCxnSpPr>
          <p:nvPr/>
        </p:nvCxnSpPr>
        <p:spPr bwMode="auto">
          <a:xfrm>
            <a:off x="2171702" y="1737955"/>
            <a:ext cx="0" cy="605135"/>
          </a:xfrm>
          <a:prstGeom prst="straightConnector1">
            <a:avLst/>
          </a:prstGeom>
          <a:noFill/>
          <a:ln w="38100" cap="flat" cmpd="sng" algn="ctr">
            <a:solidFill>
              <a:schemeClr val="tx1"/>
            </a:solidFill>
            <a:prstDash val="solid"/>
            <a:round/>
            <a:headEnd type="none" w="med" len="med"/>
            <a:tailEnd type="triangle" w="med" len="med"/>
          </a:ln>
          <a:effectLst/>
        </p:spPr>
      </p:cxnSp>
      <p:cxnSp>
        <p:nvCxnSpPr>
          <p:cNvPr id="27" name="Straight Arrow Connector 26"/>
          <p:cNvCxnSpPr>
            <a:stCxn id="12" idx="2"/>
            <a:endCxn id="13" idx="0"/>
          </p:cNvCxnSpPr>
          <p:nvPr/>
        </p:nvCxnSpPr>
        <p:spPr bwMode="auto">
          <a:xfrm>
            <a:off x="2171702" y="2804755"/>
            <a:ext cx="0" cy="681335"/>
          </a:xfrm>
          <a:prstGeom prst="straightConnector1">
            <a:avLst/>
          </a:prstGeom>
          <a:noFill/>
          <a:ln w="38100" cap="flat" cmpd="sng" algn="ctr">
            <a:solidFill>
              <a:schemeClr val="tx1"/>
            </a:solidFill>
            <a:prstDash val="solid"/>
            <a:round/>
            <a:headEnd type="none" w="med" len="med"/>
            <a:tailEnd type="triangle" w="med" len="med"/>
          </a:ln>
          <a:effectLst/>
        </p:spPr>
      </p:cxnSp>
      <p:cxnSp>
        <p:nvCxnSpPr>
          <p:cNvPr id="30" name="Straight Arrow Connector 29"/>
          <p:cNvCxnSpPr>
            <a:stCxn id="13" idx="2"/>
            <a:endCxn id="14" idx="0"/>
          </p:cNvCxnSpPr>
          <p:nvPr/>
        </p:nvCxnSpPr>
        <p:spPr bwMode="auto">
          <a:xfrm flipH="1">
            <a:off x="2171700" y="3947755"/>
            <a:ext cx="2" cy="757535"/>
          </a:xfrm>
          <a:prstGeom prst="straightConnector1">
            <a:avLst/>
          </a:prstGeom>
          <a:noFill/>
          <a:ln w="38100" cap="flat" cmpd="sng" algn="ctr">
            <a:solidFill>
              <a:schemeClr val="tx1"/>
            </a:solidFill>
            <a:prstDash val="solid"/>
            <a:round/>
            <a:headEnd type="none" w="med" len="med"/>
            <a:tailEnd type="triangle" w="med" len="med"/>
          </a:ln>
          <a:effectLst/>
        </p:spPr>
      </p:cxnSp>
      <p:cxnSp>
        <p:nvCxnSpPr>
          <p:cNvPr id="33" name="Straight Arrow Connector 32"/>
          <p:cNvCxnSpPr>
            <a:stCxn id="14" idx="2"/>
            <a:endCxn id="15" idx="0"/>
          </p:cNvCxnSpPr>
          <p:nvPr/>
        </p:nvCxnSpPr>
        <p:spPr bwMode="auto">
          <a:xfrm flipH="1">
            <a:off x="2171699" y="5166955"/>
            <a:ext cx="1" cy="624245"/>
          </a:xfrm>
          <a:prstGeom prst="straightConnector1">
            <a:avLst/>
          </a:prstGeom>
          <a:noFill/>
          <a:ln w="38100" cap="flat" cmpd="sng" algn="ctr">
            <a:solidFill>
              <a:schemeClr val="tx1"/>
            </a:solidFill>
            <a:prstDash val="solid"/>
            <a:round/>
            <a:headEnd type="none" w="med" len="med"/>
            <a:tailEnd type="triangle" w="med" len="med"/>
          </a:ln>
          <a:effectLst/>
        </p:spPr>
      </p:cxnSp>
      <p:cxnSp>
        <p:nvCxnSpPr>
          <p:cNvPr id="2058" name="Straight Connector 2057"/>
          <p:cNvCxnSpPr>
            <a:stCxn id="3" idx="3"/>
          </p:cNvCxnSpPr>
          <p:nvPr/>
        </p:nvCxnSpPr>
        <p:spPr bwMode="auto">
          <a:xfrm flipV="1">
            <a:off x="3124201" y="1476346"/>
            <a:ext cx="1371599" cy="30777"/>
          </a:xfrm>
          <a:prstGeom prst="line">
            <a:avLst/>
          </a:prstGeom>
          <a:noFill/>
          <a:ln w="9525" cap="flat" cmpd="sng" algn="ctr">
            <a:solidFill>
              <a:srgbClr val="666699"/>
            </a:solidFill>
            <a:prstDash val="dash"/>
            <a:round/>
            <a:headEnd type="triangle" w="med" len="med"/>
            <a:tailEnd type="none" w="med" len="med"/>
          </a:ln>
          <a:effectLst/>
        </p:spPr>
      </p:cxnSp>
      <p:cxnSp>
        <p:nvCxnSpPr>
          <p:cNvPr id="45" name="Straight Connector 44"/>
          <p:cNvCxnSpPr/>
          <p:nvPr/>
        </p:nvCxnSpPr>
        <p:spPr bwMode="auto">
          <a:xfrm>
            <a:off x="3140825" y="2543145"/>
            <a:ext cx="1354975" cy="0"/>
          </a:xfrm>
          <a:prstGeom prst="line">
            <a:avLst/>
          </a:prstGeom>
          <a:noFill/>
          <a:ln w="9525" cap="flat" cmpd="sng" algn="ctr">
            <a:solidFill>
              <a:srgbClr val="666699"/>
            </a:solidFill>
            <a:prstDash val="dash"/>
            <a:round/>
            <a:headEnd type="triangle" w="med" len="med"/>
            <a:tailEnd type="none" w="med" len="med"/>
          </a:ln>
          <a:effectLst/>
        </p:spPr>
      </p:cxnSp>
      <p:cxnSp>
        <p:nvCxnSpPr>
          <p:cNvPr id="47" name="Straight Connector 46"/>
          <p:cNvCxnSpPr/>
          <p:nvPr/>
        </p:nvCxnSpPr>
        <p:spPr bwMode="auto">
          <a:xfrm>
            <a:off x="3124200" y="3686145"/>
            <a:ext cx="1145075" cy="0"/>
          </a:xfrm>
          <a:prstGeom prst="line">
            <a:avLst/>
          </a:prstGeom>
          <a:noFill/>
          <a:ln w="9525" cap="flat" cmpd="sng" algn="ctr">
            <a:solidFill>
              <a:srgbClr val="666699"/>
            </a:solidFill>
            <a:prstDash val="dash"/>
            <a:round/>
            <a:headEnd type="triangle" w="med" len="med"/>
            <a:tailEnd type="none" w="med" len="med"/>
          </a:ln>
          <a:effectLst/>
        </p:spPr>
      </p:cxnSp>
      <p:cxnSp>
        <p:nvCxnSpPr>
          <p:cNvPr id="50" name="Straight Connector 49"/>
          <p:cNvCxnSpPr/>
          <p:nvPr/>
        </p:nvCxnSpPr>
        <p:spPr bwMode="auto">
          <a:xfrm>
            <a:off x="3124200" y="4905345"/>
            <a:ext cx="930180" cy="0"/>
          </a:xfrm>
          <a:prstGeom prst="line">
            <a:avLst/>
          </a:prstGeom>
          <a:noFill/>
          <a:ln w="9525" cap="flat" cmpd="sng" algn="ctr">
            <a:solidFill>
              <a:srgbClr val="666699"/>
            </a:solidFill>
            <a:prstDash val="dash"/>
            <a:round/>
            <a:headEnd type="triangle" w="med" len="med"/>
            <a:tailEnd type="none" w="med" len="med"/>
          </a:ln>
          <a:effectLst/>
        </p:spPr>
      </p:cxnSp>
      <p:cxnSp>
        <p:nvCxnSpPr>
          <p:cNvPr id="51" name="Straight Connector 50"/>
          <p:cNvCxnSpPr/>
          <p:nvPr/>
        </p:nvCxnSpPr>
        <p:spPr bwMode="auto">
          <a:xfrm>
            <a:off x="3124200" y="6000379"/>
            <a:ext cx="1247024" cy="0"/>
          </a:xfrm>
          <a:prstGeom prst="line">
            <a:avLst/>
          </a:prstGeom>
          <a:noFill/>
          <a:ln w="9525" cap="flat" cmpd="sng" algn="ctr">
            <a:solidFill>
              <a:srgbClr val="666699"/>
            </a:solidFill>
            <a:prstDash val="dash"/>
            <a:round/>
            <a:headEnd type="triangle" w="med" len="med"/>
            <a:tailEnd type="none" w="med" len="med"/>
          </a:ln>
          <a:effectLst/>
        </p:spPr>
      </p:cxnSp>
      <p:cxnSp>
        <p:nvCxnSpPr>
          <p:cNvPr id="53" name="Straight Connector 52"/>
          <p:cNvCxnSpPr/>
          <p:nvPr/>
        </p:nvCxnSpPr>
        <p:spPr bwMode="auto">
          <a:xfrm>
            <a:off x="5976977" y="3686145"/>
            <a:ext cx="394036" cy="0"/>
          </a:xfrm>
          <a:prstGeom prst="line">
            <a:avLst/>
          </a:prstGeom>
          <a:noFill/>
          <a:ln w="9525" cap="flat" cmpd="sng" algn="ctr">
            <a:solidFill>
              <a:srgbClr val="666699"/>
            </a:solidFill>
            <a:prstDash val="dash"/>
            <a:round/>
            <a:headEnd type="triangle" w="med" len="med"/>
            <a:tailEnd type="none" w="med" len="med"/>
          </a:ln>
          <a:effectLst/>
        </p:spPr>
      </p:cxnSp>
    </p:spTree>
    <p:extLst>
      <p:ext uri="{BB962C8B-B14F-4D97-AF65-F5344CB8AC3E}">
        <p14:creationId xmlns:p14="http://schemas.microsoft.com/office/powerpoint/2010/main" val="266815323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 Operational Context (Task 1)</a:t>
            </a:r>
            <a:endParaRPr lang="en-US" dirty="0"/>
          </a:p>
        </p:txBody>
      </p:sp>
      <p:sp>
        <p:nvSpPr>
          <p:cNvPr id="3" name="Content Placeholder 2"/>
          <p:cNvSpPr>
            <a:spLocks noGrp="1"/>
          </p:cNvSpPr>
          <p:nvPr>
            <p:ph idx="1"/>
          </p:nvPr>
        </p:nvSpPr>
        <p:spPr/>
        <p:txBody>
          <a:bodyPr/>
          <a:lstStyle/>
          <a:p>
            <a:r>
              <a:rPr lang="en-US" dirty="0" smtClean="0"/>
              <a:t>Target of the analysis (e.g., the software application or system that is being assessed) is determined initially. </a:t>
            </a:r>
          </a:p>
          <a:p>
            <a:r>
              <a:rPr lang="en-US" dirty="0" smtClean="0"/>
              <a:t>The operational environment for the target is characterized to establish baseline operational performance. </a:t>
            </a:r>
          </a:p>
          <a:p>
            <a:r>
              <a:rPr lang="en-US" dirty="0" smtClean="0"/>
              <a:t>Security risks are analyzed in relation to this baseline.</a:t>
            </a:r>
          </a:p>
          <a:p>
            <a:r>
              <a:rPr lang="en-US" dirty="0" smtClean="0"/>
              <a:t>Sub-tasks:</a:t>
            </a:r>
          </a:p>
          <a:p>
            <a:pPr lvl="1"/>
            <a:r>
              <a:rPr lang="en-US" dirty="0" smtClean="0"/>
              <a:t>Set scope of risk analysis.</a:t>
            </a:r>
          </a:p>
          <a:p>
            <a:pPr lvl="1"/>
            <a:r>
              <a:rPr lang="en-US" dirty="0" smtClean="0"/>
              <a:t>Define workflow/mission thread.</a:t>
            </a:r>
          </a:p>
          <a:p>
            <a:pPr lvl="1"/>
            <a:endParaRPr lang="en-US" dirty="0"/>
          </a:p>
        </p:txBody>
      </p:sp>
    </p:spTree>
    <p:extLst>
      <p:ext uri="{BB962C8B-B14F-4D97-AF65-F5344CB8AC3E}">
        <p14:creationId xmlns:p14="http://schemas.microsoft.com/office/powerpoint/2010/main" val="307584121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1 Questions: Set Scope of Risk Analysis</a:t>
            </a:r>
            <a:endParaRPr lang="en-US" dirty="0"/>
          </a:p>
        </p:txBody>
      </p:sp>
      <p:sp>
        <p:nvSpPr>
          <p:cNvPr id="3" name="Content Placeholder 2"/>
          <p:cNvSpPr>
            <a:spLocks noGrp="1"/>
          </p:cNvSpPr>
          <p:nvPr>
            <p:ph idx="1"/>
          </p:nvPr>
        </p:nvSpPr>
        <p:spPr/>
        <p:txBody>
          <a:bodyPr/>
          <a:lstStyle/>
          <a:p>
            <a:r>
              <a:rPr lang="en-US" dirty="0" smtClean="0"/>
              <a:t>What technology/system is the focus of the analysis?</a:t>
            </a:r>
          </a:p>
          <a:p>
            <a:r>
              <a:rPr lang="en-US" dirty="0" smtClean="0"/>
              <a:t>Which workflows or mission threads does the target support?</a:t>
            </a:r>
          </a:p>
          <a:p>
            <a:r>
              <a:rPr lang="en-US" dirty="0" smtClean="0"/>
              <a:t>Which workflow or mission thread will be included in the security risk analysis?</a:t>
            </a:r>
          </a:p>
          <a:p>
            <a:endParaRPr lang="en-US" dirty="0" smtClean="0"/>
          </a:p>
          <a:p>
            <a:r>
              <a:rPr lang="en-US" dirty="0" smtClean="0"/>
              <a:t> </a:t>
            </a:r>
            <a:endParaRPr lang="en-US" dirty="0"/>
          </a:p>
        </p:txBody>
      </p:sp>
    </p:spTree>
    <p:extLst>
      <p:ext uri="{BB962C8B-B14F-4D97-AF65-F5344CB8AC3E}">
        <p14:creationId xmlns:p14="http://schemas.microsoft.com/office/powerpoint/2010/main" val="1077371664"/>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1 Questions: Define Workflow/Mission Thread</a:t>
            </a:r>
            <a:endParaRPr lang="en-US" dirty="0"/>
          </a:p>
        </p:txBody>
      </p:sp>
      <p:sp>
        <p:nvSpPr>
          <p:cNvPr id="3" name="Content Placeholder 2"/>
          <p:cNvSpPr>
            <a:spLocks noGrp="1"/>
          </p:cNvSpPr>
          <p:nvPr>
            <p:ph idx="1"/>
          </p:nvPr>
        </p:nvSpPr>
        <p:spPr/>
        <p:txBody>
          <a:bodyPr/>
          <a:lstStyle/>
          <a:p>
            <a:r>
              <a:rPr lang="en-US" sz="2600" dirty="0" smtClean="0"/>
              <a:t>What are the mission and objective(s) of the workflow/mission thread?</a:t>
            </a:r>
          </a:p>
          <a:p>
            <a:r>
              <a:rPr lang="en-US" sz="2600" dirty="0" smtClean="0"/>
              <a:t>What steps required to complete the workflow/mission thread? </a:t>
            </a:r>
          </a:p>
          <a:p>
            <a:pPr lvl="1"/>
            <a:r>
              <a:rPr lang="en-US" dirty="0" smtClean="0"/>
              <a:t>Who or what (e.g., person, technology) performs each step in the workflow/mission thread?</a:t>
            </a:r>
          </a:p>
          <a:p>
            <a:pPr lvl="1"/>
            <a:r>
              <a:rPr lang="en-US" dirty="0" smtClean="0"/>
              <a:t>What technologies (e.g., systems, applications, software, hardware) support each step in the workflow/mission thread?</a:t>
            </a:r>
          </a:p>
          <a:p>
            <a:r>
              <a:rPr lang="en-US" sz="2600" dirty="0" smtClean="0"/>
              <a:t>How does the target of the analysis support the workflow/mission thread?</a:t>
            </a:r>
          </a:p>
          <a:p>
            <a:pPr lvl="1"/>
            <a:r>
              <a:rPr lang="en-US" dirty="0" smtClean="0"/>
              <a:t>How does the target of the analysis interface with other technologies?</a:t>
            </a:r>
          </a:p>
          <a:p>
            <a:pPr lvl="1"/>
            <a:r>
              <a:rPr lang="en-US" dirty="0" smtClean="0"/>
              <a:t>What is the flow of data in relation to the target of the analysis?</a:t>
            </a:r>
          </a:p>
          <a:p>
            <a:endParaRPr lang="en-US" dirty="0"/>
          </a:p>
        </p:txBody>
      </p:sp>
    </p:spTree>
    <p:extLst>
      <p:ext uri="{BB962C8B-B14F-4D97-AF65-F5344CB8AC3E}">
        <p14:creationId xmlns:p14="http://schemas.microsoft.com/office/powerpoint/2010/main" val="319866176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Wireless Emergency Alerts (WEA) Service</a:t>
            </a:r>
            <a:endParaRPr lang="en-US" i="1" dirty="0"/>
          </a:p>
        </p:txBody>
      </p:sp>
      <p:sp>
        <p:nvSpPr>
          <p:cNvPr id="3" name="Content Placeholder 2"/>
          <p:cNvSpPr>
            <a:spLocks noGrp="1"/>
          </p:cNvSpPr>
          <p:nvPr>
            <p:ph idx="1"/>
          </p:nvPr>
        </p:nvSpPr>
        <p:spPr/>
        <p:txBody>
          <a:bodyPr/>
          <a:lstStyle/>
          <a:p>
            <a:r>
              <a:rPr lang="en-US" dirty="0" smtClean="0"/>
              <a:t>WEA is a major component of the Federal Emergency Management Agency (FEMA) Integrated Public Alert and Warning System (IPAWS). </a:t>
            </a:r>
          </a:p>
          <a:p>
            <a:pPr lvl="1"/>
            <a:r>
              <a:rPr lang="en-US" dirty="0" smtClean="0"/>
              <a:t>Enables federal, state, territorial, tribal, and local government officials to send targeted text alerts to the public via commercial mobile service providers (CMSPs). </a:t>
            </a:r>
          </a:p>
          <a:p>
            <a:pPr lvl="1"/>
            <a:r>
              <a:rPr lang="en-US" dirty="0" smtClean="0"/>
              <a:t>Customers of participating wireless carriers with WEA-capable mobile devices will automatically receive alerts in the event of an emergency if they are located in or travel to the affected geographic area. </a:t>
            </a:r>
            <a:endParaRPr lang="en-US" dirty="0"/>
          </a:p>
        </p:txBody>
      </p:sp>
    </p:spTree>
    <p:extLst>
      <p:ext uri="{BB962C8B-B14F-4D97-AF65-F5344CB8AC3E}">
        <p14:creationId xmlns:p14="http://schemas.microsoft.com/office/powerpoint/2010/main" val="243227419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Nancy R. Mead, SEI</a:t>
            </a:r>
          </a:p>
          <a:p>
            <a:r>
              <a:rPr lang="en-US" kern="0" dirty="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1: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6</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3975704" cy="400110"/>
          </a:xfrm>
          <a:prstGeom prst="rect">
            <a:avLst/>
          </a:prstGeom>
          <a:noFill/>
        </p:spPr>
        <p:txBody>
          <a:bodyPr wrap="none" rtlCol="0">
            <a:spAutoFit/>
          </a:bodyPr>
          <a:lstStyle/>
          <a:p>
            <a:r>
              <a:rPr lang="en-US" sz="2000" b="1" dirty="0" smtClean="0">
                <a:latin typeface="Calibri" panose="020F0502020204030204" pitchFamily="34" charset="0"/>
              </a:rPr>
              <a:t>Risk Analysis and SQUARE Steps 3-4</a:t>
            </a:r>
            <a:endParaRPr lang="en-US" sz="2000" b="1" dirty="0">
              <a:latin typeface="Calibri" panose="020F0502020204030204" pitchFamily="34" charset="0"/>
            </a:endParaRPr>
          </a:p>
        </p:txBody>
      </p:sp>
    </p:spTree>
    <p:extLst>
      <p:ext uri="{BB962C8B-B14F-4D97-AF65-F5344CB8AC3E}">
        <p14:creationId xmlns:p14="http://schemas.microsoft.com/office/powerpoint/2010/main" val="409210891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a:t>
            </a:r>
            <a:r>
              <a:rPr lang="en-US" i="1" dirty="0" smtClean="0"/>
              <a:t>Swimlane Diagram for the WEA Service</a:t>
            </a:r>
            <a:endParaRPr lang="en-US" i="1" dirty="0"/>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914399" y="1169034"/>
            <a:ext cx="6753225" cy="5250816"/>
          </a:xfrm>
          <a:prstGeom prst="rect">
            <a:avLst/>
          </a:prstGeom>
        </p:spPr>
      </p:pic>
    </p:spTree>
    <p:extLst>
      <p:ext uri="{BB962C8B-B14F-4D97-AF65-F5344CB8AC3E}">
        <p14:creationId xmlns:p14="http://schemas.microsoft.com/office/powerpoint/2010/main" val="2202364002"/>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i="1" dirty="0" smtClean="0"/>
              <a:t>Mission Thread -1 </a:t>
            </a:r>
            <a:endParaRPr lang="en-US" i="1"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215908600"/>
              </p:ext>
            </p:extLst>
          </p:nvPr>
        </p:nvGraphicFramePr>
        <p:xfrm>
          <a:off x="304800" y="1143000"/>
          <a:ext cx="8458200" cy="4760353"/>
        </p:xfrm>
        <a:graphic>
          <a:graphicData uri="http://schemas.openxmlformats.org/drawingml/2006/table">
            <a:tbl>
              <a:tblPr firstRow="1" bandRow="1">
                <a:tableStyleId>{073A0DAA-6AF3-43AB-8588-CEC1D06C72B9}</a:tableStyleId>
              </a:tblPr>
              <a:tblGrid>
                <a:gridCol w="4229100"/>
                <a:gridCol w="4229100"/>
              </a:tblGrid>
              <a:tr h="421246">
                <a:tc>
                  <a:txBody>
                    <a:bodyPr/>
                    <a:lstStyle/>
                    <a:p>
                      <a:r>
                        <a:rPr lang="en-US" sz="1400" dirty="0" smtClean="0">
                          <a:latin typeface="+mn-lt"/>
                        </a:rPr>
                        <a:t>Step</a:t>
                      </a:r>
                      <a:endParaRPr lang="en-US" sz="1400" dirty="0">
                        <a:latin typeface="+mn-lt"/>
                      </a:endParaRPr>
                    </a:p>
                  </a:txBody>
                  <a:tcPr/>
                </a:tc>
                <a:tc>
                  <a:txBody>
                    <a:bodyPr/>
                    <a:lstStyle/>
                    <a:p>
                      <a:r>
                        <a:rPr lang="en-US" sz="1400" dirty="0" smtClean="0">
                          <a:latin typeface="+mn-lt"/>
                        </a:rPr>
                        <a:t>Supporting Technologies</a:t>
                      </a:r>
                      <a:endParaRPr lang="en-US" sz="1400" dirty="0">
                        <a:latin typeface="+mn-lt"/>
                      </a:endParaRPr>
                    </a:p>
                  </a:txBody>
                  <a:tcPr/>
                </a:tc>
              </a:tr>
              <a:tr h="1384916">
                <a:tc>
                  <a:txBody>
                    <a:bodyPr/>
                    <a:lstStyle/>
                    <a:p>
                      <a:pPr marL="0" marR="0">
                        <a:spcBef>
                          <a:spcPts val="300"/>
                        </a:spcBef>
                        <a:spcAft>
                          <a:spcPts val="300"/>
                        </a:spcAft>
                      </a:pPr>
                      <a:r>
                        <a:rPr lang="en-US" sz="1400" spc="5" dirty="0" smtClean="0">
                          <a:solidFill>
                            <a:schemeClr val="tx1"/>
                          </a:solidFill>
                          <a:effectLst/>
                          <a:latin typeface="+mn-lt"/>
                          <a:ea typeface="Arial"/>
                        </a:rPr>
                        <a:t>Alert Originating System (A</a:t>
                      </a:r>
                      <a:r>
                        <a:rPr lang="en-US" sz="1400" dirty="0" smtClean="0">
                          <a:solidFill>
                            <a:schemeClr val="tx1"/>
                          </a:solidFill>
                          <a:effectLst/>
                          <a:latin typeface="+mn-lt"/>
                          <a:ea typeface="Arial"/>
                        </a:rPr>
                        <a:t>OS)</a:t>
                      </a:r>
                      <a:r>
                        <a:rPr lang="en-US" sz="1400" spc="-5" baseline="0" dirty="0" smtClean="0">
                          <a:solidFill>
                            <a:schemeClr val="tx1"/>
                          </a:solidFill>
                          <a:effectLst/>
                          <a:latin typeface="+mn-lt"/>
                          <a:ea typeface="Arial"/>
                        </a:rPr>
                        <a:t> </a:t>
                      </a:r>
                      <a:r>
                        <a:rPr lang="en-US" sz="1400" spc="-5" dirty="0" smtClean="0">
                          <a:solidFill>
                            <a:schemeClr val="tx1"/>
                          </a:solidFill>
                          <a:effectLst/>
                          <a:latin typeface="+mn-lt"/>
                          <a:ea typeface="Arial"/>
                        </a:rPr>
                        <a:t>opera</a:t>
                      </a:r>
                      <a:r>
                        <a:rPr lang="en-US" sz="1400" spc="5" dirty="0" smtClean="0">
                          <a:solidFill>
                            <a:schemeClr val="tx1"/>
                          </a:solidFill>
                          <a:effectLst/>
                          <a:latin typeface="+mn-lt"/>
                          <a:ea typeface="Arial"/>
                        </a:rPr>
                        <a:t>t</a:t>
                      </a:r>
                      <a:r>
                        <a:rPr lang="en-US" sz="1400" spc="-5" dirty="0" smtClean="0">
                          <a:solidFill>
                            <a:schemeClr val="tx1"/>
                          </a:solidFill>
                          <a:effectLst/>
                          <a:latin typeface="+mn-lt"/>
                          <a:ea typeface="Arial"/>
                        </a:rPr>
                        <a:t>o</a:t>
                      </a:r>
                      <a:r>
                        <a:rPr lang="en-US" sz="1400" dirty="0" smtClean="0">
                          <a:solidFill>
                            <a:schemeClr val="tx1"/>
                          </a:solidFill>
                          <a:effectLst/>
                          <a:latin typeface="+mn-lt"/>
                          <a:ea typeface="Arial"/>
                        </a:rPr>
                        <a:t>r </a:t>
                      </a:r>
                      <a:r>
                        <a:rPr lang="en-US" sz="1400" spc="-5" dirty="0">
                          <a:solidFill>
                            <a:schemeClr val="tx1"/>
                          </a:solidFill>
                          <a:effectLst/>
                          <a:latin typeface="+mn-lt"/>
                          <a:ea typeface="Arial"/>
                        </a:rPr>
                        <a:t>at</a:t>
                      </a:r>
                      <a:r>
                        <a:rPr lang="en-US" sz="1400" spc="5" dirty="0">
                          <a:solidFill>
                            <a:schemeClr val="tx1"/>
                          </a:solidFill>
                          <a:effectLst/>
                          <a:latin typeface="+mn-lt"/>
                          <a:ea typeface="Arial"/>
                        </a:rPr>
                        <a:t>t</a:t>
                      </a:r>
                      <a:r>
                        <a:rPr lang="en-US" sz="1400" spc="-15" dirty="0">
                          <a:solidFill>
                            <a:schemeClr val="tx1"/>
                          </a:solidFill>
                          <a:effectLst/>
                          <a:latin typeface="+mn-lt"/>
                          <a:ea typeface="Arial"/>
                        </a:rPr>
                        <a:t>e</a:t>
                      </a:r>
                      <a:r>
                        <a:rPr lang="en-US" sz="1400" spc="15" dirty="0">
                          <a:solidFill>
                            <a:schemeClr val="tx1"/>
                          </a:solidFill>
                          <a:effectLst/>
                          <a:latin typeface="+mn-lt"/>
                          <a:ea typeface="Arial"/>
                        </a:rPr>
                        <a:t>m</a:t>
                      </a:r>
                      <a:r>
                        <a:rPr lang="en-US" sz="1400" spc="-5" dirty="0">
                          <a:solidFill>
                            <a:schemeClr val="tx1"/>
                          </a:solidFill>
                          <a:effectLst/>
                          <a:latin typeface="+mn-lt"/>
                          <a:ea typeface="Arial"/>
                        </a:rPr>
                        <a:t>pt</a:t>
                      </a:r>
                      <a:r>
                        <a:rPr lang="en-US" sz="1400" dirty="0">
                          <a:solidFill>
                            <a:schemeClr val="tx1"/>
                          </a:solidFill>
                          <a:effectLst/>
                          <a:latin typeface="+mn-lt"/>
                          <a:ea typeface="Arial"/>
                        </a:rPr>
                        <a:t>s </a:t>
                      </a:r>
                      <a:r>
                        <a:rPr lang="en-US" sz="1400" spc="5" dirty="0">
                          <a:solidFill>
                            <a:schemeClr val="tx1"/>
                          </a:solidFill>
                          <a:effectLst/>
                          <a:latin typeface="+mn-lt"/>
                          <a:ea typeface="Arial"/>
                        </a:rPr>
                        <a:t>t</a:t>
                      </a:r>
                      <a:r>
                        <a:rPr lang="en-US" sz="1400" dirty="0">
                          <a:solidFill>
                            <a:schemeClr val="tx1"/>
                          </a:solidFill>
                          <a:effectLst/>
                          <a:latin typeface="+mn-lt"/>
                          <a:ea typeface="Arial"/>
                        </a:rPr>
                        <a:t>o</a:t>
                      </a:r>
                      <a:r>
                        <a:rPr lang="en-US" sz="1400" spc="-10" dirty="0">
                          <a:solidFill>
                            <a:schemeClr val="tx1"/>
                          </a:solidFill>
                          <a:effectLst/>
                          <a:latin typeface="+mn-lt"/>
                          <a:ea typeface="Arial"/>
                        </a:rPr>
                        <a:t> </a:t>
                      </a:r>
                      <a:r>
                        <a:rPr lang="en-US" sz="1400" dirty="0">
                          <a:solidFill>
                            <a:schemeClr val="tx1"/>
                          </a:solidFill>
                          <a:effectLst/>
                          <a:latin typeface="+mn-lt"/>
                          <a:ea typeface="Arial"/>
                        </a:rPr>
                        <a:t>l</a:t>
                      </a:r>
                      <a:r>
                        <a:rPr lang="en-US" sz="1400" spc="-5" dirty="0">
                          <a:solidFill>
                            <a:schemeClr val="tx1"/>
                          </a:solidFill>
                          <a:effectLst/>
                          <a:latin typeface="+mn-lt"/>
                          <a:ea typeface="Arial"/>
                        </a:rPr>
                        <a:t>o</a:t>
                      </a:r>
                      <a:r>
                        <a:rPr lang="en-US" sz="1400" dirty="0">
                          <a:solidFill>
                            <a:schemeClr val="tx1"/>
                          </a:solidFill>
                          <a:effectLst/>
                          <a:latin typeface="+mn-lt"/>
                          <a:ea typeface="Arial"/>
                        </a:rPr>
                        <a:t>g </a:t>
                      </a:r>
                      <a:r>
                        <a:rPr lang="en-US" sz="1400" spc="-5" dirty="0">
                          <a:solidFill>
                            <a:schemeClr val="tx1"/>
                          </a:solidFill>
                          <a:effectLst/>
                          <a:latin typeface="+mn-lt"/>
                          <a:ea typeface="Arial"/>
                        </a:rPr>
                        <a:t>o</a:t>
                      </a:r>
                      <a:r>
                        <a:rPr lang="en-US" sz="1400" dirty="0">
                          <a:solidFill>
                            <a:schemeClr val="tx1"/>
                          </a:solidFill>
                          <a:effectLst/>
                          <a:latin typeface="+mn-lt"/>
                          <a:ea typeface="Arial"/>
                        </a:rPr>
                        <a:t>n</a:t>
                      </a:r>
                      <a:r>
                        <a:rPr lang="en-US" sz="1400" spc="-10" dirty="0">
                          <a:solidFill>
                            <a:schemeClr val="tx1"/>
                          </a:solidFill>
                          <a:effectLst/>
                          <a:latin typeface="+mn-lt"/>
                          <a:ea typeface="Arial"/>
                        </a:rPr>
                        <a:t> </a:t>
                      </a:r>
                      <a:r>
                        <a:rPr lang="en-US" sz="1400" spc="-5" dirty="0">
                          <a:solidFill>
                            <a:schemeClr val="tx1"/>
                          </a:solidFill>
                          <a:effectLst/>
                          <a:latin typeface="+mn-lt"/>
                          <a:ea typeface="Arial"/>
                        </a:rPr>
                        <a:t>t</a:t>
                      </a:r>
                      <a:r>
                        <a:rPr lang="en-US" sz="1400" dirty="0">
                          <a:solidFill>
                            <a:schemeClr val="tx1"/>
                          </a:solidFill>
                          <a:effectLst/>
                          <a:latin typeface="+mn-lt"/>
                          <a:ea typeface="Arial"/>
                        </a:rPr>
                        <a:t>o </a:t>
                      </a:r>
                      <a:r>
                        <a:rPr lang="en-US" sz="1400" spc="5" dirty="0">
                          <a:solidFill>
                            <a:schemeClr val="tx1"/>
                          </a:solidFill>
                          <a:effectLst/>
                          <a:latin typeface="+mn-lt"/>
                          <a:ea typeface="Arial"/>
                        </a:rPr>
                        <a:t>t</a:t>
                      </a:r>
                      <a:r>
                        <a:rPr lang="en-US" sz="1400" spc="-5" dirty="0">
                          <a:solidFill>
                            <a:schemeClr val="tx1"/>
                          </a:solidFill>
                          <a:effectLst/>
                          <a:latin typeface="+mn-lt"/>
                          <a:ea typeface="Arial"/>
                        </a:rPr>
                        <a:t>h</a:t>
                      </a:r>
                      <a:r>
                        <a:rPr lang="en-US" sz="1400" dirty="0">
                          <a:solidFill>
                            <a:schemeClr val="tx1"/>
                          </a:solidFill>
                          <a:effectLst/>
                          <a:latin typeface="+mn-lt"/>
                          <a:ea typeface="Arial"/>
                        </a:rPr>
                        <a:t>e</a:t>
                      </a:r>
                      <a:r>
                        <a:rPr lang="en-US" sz="1400" spc="5" dirty="0">
                          <a:solidFill>
                            <a:schemeClr val="tx1"/>
                          </a:solidFill>
                          <a:effectLst/>
                          <a:latin typeface="+mn-lt"/>
                          <a:ea typeface="Arial"/>
                        </a:rPr>
                        <a:t> A</a:t>
                      </a:r>
                      <a:r>
                        <a:rPr lang="en-US" sz="1400" spc="-15" dirty="0">
                          <a:solidFill>
                            <a:schemeClr val="tx1"/>
                          </a:solidFill>
                          <a:effectLst/>
                          <a:latin typeface="+mn-lt"/>
                          <a:ea typeface="Arial"/>
                        </a:rPr>
                        <a:t>O</a:t>
                      </a:r>
                      <a:r>
                        <a:rPr lang="en-US" sz="1400" spc="5" dirty="0">
                          <a:solidFill>
                            <a:schemeClr val="tx1"/>
                          </a:solidFill>
                          <a:effectLst/>
                          <a:latin typeface="+mn-lt"/>
                          <a:ea typeface="Arial"/>
                        </a:rPr>
                        <a:t>S.</a:t>
                      </a:r>
                      <a:endParaRPr lang="en-US" sz="1400" dirty="0">
                        <a:solidFill>
                          <a:schemeClr val="tx1"/>
                        </a:solidFill>
                        <a:effectLst/>
                        <a:latin typeface="+mn-lt"/>
                        <a:ea typeface="Times New Roman"/>
                      </a:endParaRPr>
                    </a:p>
                  </a:txBody>
                  <a:tcPr marL="73025" marR="73025" marT="0" marB="0"/>
                </a:tc>
                <a:tc>
                  <a:txBody>
                    <a:bodyPr/>
                    <a:lstStyle/>
                    <a:p>
                      <a:pPr marL="342900" marR="0" lvl="0" indent="-342900">
                        <a:spcBef>
                          <a:spcPts val="300"/>
                        </a:spcBef>
                        <a:spcAft>
                          <a:spcPts val="300"/>
                        </a:spcAft>
                        <a:buFont typeface="Symbol"/>
                        <a:buChar char=""/>
                      </a:pPr>
                      <a:r>
                        <a:rPr lang="en-US" sz="1400" spc="5" dirty="0">
                          <a:effectLst/>
                          <a:latin typeface="+mn-lt"/>
                          <a:ea typeface="Arial"/>
                        </a:rPr>
                        <a:t>S</a:t>
                      </a:r>
                      <a:r>
                        <a:rPr lang="en-US" sz="1400" spc="-5" dirty="0">
                          <a:effectLst/>
                          <a:latin typeface="+mn-lt"/>
                          <a:ea typeface="Arial"/>
                        </a:rPr>
                        <a:t>erve</a:t>
                      </a:r>
                      <a:r>
                        <a:rPr lang="en-US" sz="1400" dirty="0">
                          <a:effectLst/>
                          <a:latin typeface="+mn-lt"/>
                          <a:ea typeface="Arial"/>
                        </a:rPr>
                        <a:t>r </a:t>
                      </a:r>
                      <a:r>
                        <a:rPr lang="en-US" sz="1400" spc="-5" dirty="0">
                          <a:effectLst/>
                          <a:latin typeface="+mn-lt"/>
                          <a:ea typeface="Arial"/>
                        </a:rPr>
                        <a:t>(va</a:t>
                      </a:r>
                      <a:r>
                        <a:rPr lang="en-US" sz="1400" dirty="0">
                          <a:effectLst/>
                          <a:latin typeface="+mn-lt"/>
                          <a:ea typeface="Arial"/>
                        </a:rPr>
                        <a:t>lid</a:t>
                      </a:r>
                      <a:r>
                        <a:rPr lang="en-US" sz="1400" spc="5" dirty="0">
                          <a:effectLst/>
                          <a:latin typeface="+mn-lt"/>
                          <a:ea typeface="Arial"/>
                        </a:rPr>
                        <a:t> </a:t>
                      </a:r>
                      <a:r>
                        <a:rPr lang="en-US" sz="1400" spc="-5" dirty="0">
                          <a:effectLst/>
                          <a:latin typeface="+mn-lt"/>
                          <a:ea typeface="Arial"/>
                        </a:rPr>
                        <a:t>ac</a:t>
                      </a:r>
                      <a:r>
                        <a:rPr lang="en-US" sz="1400" spc="5" dirty="0">
                          <a:effectLst/>
                          <a:latin typeface="+mn-lt"/>
                          <a:ea typeface="Arial"/>
                        </a:rPr>
                        <a:t>c</a:t>
                      </a:r>
                      <a:r>
                        <a:rPr lang="en-US" sz="1400" spc="-5" dirty="0">
                          <a:effectLst/>
                          <a:latin typeface="+mn-lt"/>
                          <a:ea typeface="Arial"/>
                        </a:rPr>
                        <a:t>oun</a:t>
                      </a:r>
                      <a:r>
                        <a:rPr lang="en-US" sz="1400" spc="5" dirty="0">
                          <a:effectLst/>
                          <a:latin typeface="+mn-lt"/>
                          <a:ea typeface="Arial"/>
                        </a:rPr>
                        <a:t>t</a:t>
                      </a:r>
                      <a:r>
                        <a:rPr lang="en-US" sz="1400" spc="-5" dirty="0">
                          <a:effectLst/>
                          <a:latin typeface="+mn-lt"/>
                          <a:ea typeface="Arial"/>
                        </a:rPr>
                        <a:t>s</a:t>
                      </a:r>
                      <a:r>
                        <a:rPr lang="en-US" sz="1400" spc="5" dirty="0">
                          <a:effectLst/>
                          <a:latin typeface="+mn-lt"/>
                          <a:ea typeface="Arial"/>
                        </a:rPr>
                        <a:t>/</a:t>
                      </a:r>
                      <a:r>
                        <a:rPr lang="en-US" sz="1400" spc="-5" dirty="0">
                          <a:effectLst/>
                          <a:latin typeface="+mn-lt"/>
                          <a:ea typeface="Arial"/>
                        </a:rPr>
                        <a:t>au</a:t>
                      </a:r>
                      <a:r>
                        <a:rPr lang="en-US" sz="1400" spc="5" dirty="0">
                          <a:effectLst/>
                          <a:latin typeface="+mn-lt"/>
                          <a:ea typeface="Arial"/>
                        </a:rPr>
                        <a:t>t</a:t>
                      </a:r>
                      <a:r>
                        <a:rPr lang="en-US" sz="1400" spc="-5" dirty="0">
                          <a:effectLst/>
                          <a:latin typeface="+mn-lt"/>
                          <a:ea typeface="Arial"/>
                        </a:rPr>
                        <a:t>he</a:t>
                      </a:r>
                      <a:r>
                        <a:rPr lang="en-US" sz="1400" spc="-15" dirty="0">
                          <a:effectLst/>
                          <a:latin typeface="+mn-lt"/>
                          <a:ea typeface="Arial"/>
                        </a:rPr>
                        <a:t>n</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c</a:t>
                      </a:r>
                      <a:r>
                        <a:rPr lang="en-US" sz="1400" spc="-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a:t>
                      </a:r>
                      <a:r>
                        <a:rPr lang="en-US" sz="1400" spc="-10" dirty="0">
                          <a:effectLst/>
                          <a:latin typeface="+mn-lt"/>
                          <a:ea typeface="Arial"/>
                        </a:rPr>
                        <a:t> </a:t>
                      </a:r>
                      <a:r>
                        <a:rPr lang="en-US" sz="1400" dirty="0">
                          <a:effectLst/>
                          <a:latin typeface="+mn-lt"/>
                          <a:ea typeface="Arial"/>
                        </a:rPr>
                        <a:t>i</a:t>
                      </a:r>
                      <a:r>
                        <a:rPr lang="en-US" sz="1400" spc="-5" dirty="0">
                          <a:effectLst/>
                          <a:latin typeface="+mn-lt"/>
                          <a:ea typeface="Arial"/>
                        </a:rPr>
                        <a:t>n</a:t>
                      </a:r>
                      <a:r>
                        <a:rPr lang="en-US" sz="1400" spc="5" dirty="0">
                          <a:effectLst/>
                          <a:latin typeface="+mn-lt"/>
                          <a:ea typeface="Arial"/>
                        </a:rPr>
                        <a:t>f</a:t>
                      </a:r>
                      <a:r>
                        <a:rPr lang="en-US" sz="1400" spc="-5" dirty="0">
                          <a:effectLst/>
                          <a:latin typeface="+mn-lt"/>
                          <a:ea typeface="Arial"/>
                        </a:rPr>
                        <a:t>o</a:t>
                      </a:r>
                      <a:r>
                        <a:rPr lang="en-US" sz="1400" spc="-15" dirty="0">
                          <a:effectLst/>
                          <a:latin typeface="+mn-lt"/>
                          <a:ea typeface="Arial"/>
                        </a:rPr>
                        <a:t>r</a:t>
                      </a:r>
                      <a:r>
                        <a:rPr lang="en-US" sz="1400" spc="15" dirty="0">
                          <a:effectLst/>
                          <a:latin typeface="+mn-lt"/>
                          <a:ea typeface="Arial"/>
                        </a:rPr>
                        <a:t>m</a:t>
                      </a:r>
                      <a:r>
                        <a:rPr lang="en-US" sz="1400" spc="-1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on)</a:t>
                      </a:r>
                      <a:endParaRPr lang="en-US" sz="1400" dirty="0">
                        <a:effectLst/>
                        <a:latin typeface="+mn-lt"/>
                        <a:ea typeface="Times New Roman"/>
                      </a:endParaRPr>
                    </a:p>
                    <a:p>
                      <a:pPr marL="342900" marR="0" lvl="0" indent="-342900">
                        <a:spcBef>
                          <a:spcPts val="300"/>
                        </a:spcBef>
                        <a:spcAft>
                          <a:spcPts val="300"/>
                        </a:spcAft>
                        <a:buFont typeface="Symbol"/>
                        <a:buChar char=""/>
                      </a:pPr>
                      <a:r>
                        <a:rPr lang="en-US" sz="1400" spc="-5" dirty="0">
                          <a:effectLst/>
                          <a:latin typeface="+mn-lt"/>
                          <a:ea typeface="Arial"/>
                        </a:rPr>
                        <a:t>Logo</a:t>
                      </a:r>
                      <a:r>
                        <a:rPr lang="en-US" sz="1400" dirty="0">
                          <a:effectLst/>
                          <a:latin typeface="+mn-lt"/>
                          <a:ea typeface="Arial"/>
                        </a:rPr>
                        <a:t>n</a:t>
                      </a:r>
                      <a:r>
                        <a:rPr lang="en-US" sz="1400" spc="5" dirty="0">
                          <a:effectLst/>
                          <a:latin typeface="+mn-lt"/>
                          <a:ea typeface="Arial"/>
                        </a:rPr>
                        <a:t> </a:t>
                      </a:r>
                      <a:r>
                        <a:rPr lang="en-US" sz="1400" spc="-5" dirty="0">
                          <a:effectLst/>
                          <a:latin typeface="+mn-lt"/>
                          <a:ea typeface="Arial"/>
                        </a:rPr>
                        <a:t>app</a:t>
                      </a:r>
                      <a:r>
                        <a:rPr lang="en-US" sz="1400" dirty="0">
                          <a:effectLst/>
                          <a:latin typeface="+mn-lt"/>
                          <a:ea typeface="Arial"/>
                        </a:rPr>
                        <a:t>li</a:t>
                      </a:r>
                      <a:r>
                        <a:rPr lang="en-US" sz="1400" spc="5" dirty="0">
                          <a:effectLst/>
                          <a:latin typeface="+mn-lt"/>
                          <a:ea typeface="Arial"/>
                        </a:rPr>
                        <a:t>c</a:t>
                      </a:r>
                      <a:r>
                        <a:rPr lang="en-US" sz="1400" spc="-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a:t>
                      </a:r>
                      <a:endParaRPr lang="en-US" sz="1400" dirty="0">
                        <a:effectLst/>
                        <a:latin typeface="+mn-lt"/>
                        <a:ea typeface="Times New Roman"/>
                      </a:endParaRPr>
                    </a:p>
                    <a:p>
                      <a:pPr marL="342900" marR="0" lvl="0" indent="-342900">
                        <a:spcBef>
                          <a:spcPts val="300"/>
                        </a:spcBef>
                        <a:spcAft>
                          <a:spcPts val="300"/>
                        </a:spcAft>
                        <a:buFont typeface="Symbol"/>
                        <a:buChar char=""/>
                      </a:pPr>
                      <a:r>
                        <a:rPr lang="en-US" sz="1400" spc="-5" dirty="0">
                          <a:effectLst/>
                          <a:latin typeface="+mn-lt"/>
                          <a:ea typeface="Arial"/>
                        </a:rPr>
                        <a:t>Co</a:t>
                      </a:r>
                      <a:r>
                        <a:rPr lang="en-US" sz="1400" dirty="0">
                          <a:effectLst/>
                          <a:latin typeface="+mn-lt"/>
                          <a:ea typeface="Arial"/>
                        </a:rPr>
                        <a:t>mm</a:t>
                      </a:r>
                      <a:r>
                        <a:rPr lang="en-US" sz="1400" spc="-5" dirty="0">
                          <a:effectLst/>
                          <a:latin typeface="+mn-lt"/>
                          <a:ea typeface="Arial"/>
                        </a:rPr>
                        <a:t>un</a:t>
                      </a:r>
                      <a:r>
                        <a:rPr lang="en-US" sz="1400" dirty="0">
                          <a:effectLst/>
                          <a:latin typeface="+mn-lt"/>
                          <a:ea typeface="Arial"/>
                        </a:rPr>
                        <a:t>i</a:t>
                      </a:r>
                      <a:r>
                        <a:rPr lang="en-US" sz="1400" spc="5" dirty="0">
                          <a:effectLst/>
                          <a:latin typeface="+mn-lt"/>
                          <a:ea typeface="Arial"/>
                        </a:rPr>
                        <a:t>c</a:t>
                      </a:r>
                      <a:r>
                        <a:rPr lang="en-US" sz="1400" spc="-1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on</a:t>
                      </a:r>
                      <a:r>
                        <a:rPr lang="en-US" sz="1400" dirty="0">
                          <a:effectLst/>
                          <a:latin typeface="+mn-lt"/>
                          <a:ea typeface="Arial"/>
                        </a:rPr>
                        <a:t>s </a:t>
                      </a:r>
                      <a:r>
                        <a:rPr lang="en-US" sz="1400" spc="-5" dirty="0">
                          <a:effectLst/>
                          <a:latin typeface="+mn-lt"/>
                          <a:ea typeface="Arial"/>
                        </a:rPr>
                        <a:t>be</a:t>
                      </a:r>
                      <a:r>
                        <a:rPr lang="en-US" sz="1400" spc="5" dirty="0">
                          <a:effectLst/>
                          <a:latin typeface="+mn-lt"/>
                          <a:ea typeface="Arial"/>
                        </a:rPr>
                        <a:t>t</a:t>
                      </a:r>
                      <a:r>
                        <a:rPr lang="en-US" sz="1400" spc="-15" dirty="0">
                          <a:effectLst/>
                          <a:latin typeface="+mn-lt"/>
                          <a:ea typeface="Arial"/>
                        </a:rPr>
                        <a:t>w</a:t>
                      </a:r>
                      <a:r>
                        <a:rPr lang="en-US" sz="1400" spc="-5" dirty="0">
                          <a:effectLst/>
                          <a:latin typeface="+mn-lt"/>
                          <a:ea typeface="Arial"/>
                        </a:rPr>
                        <a:t>ee</a:t>
                      </a:r>
                      <a:r>
                        <a:rPr lang="en-US" sz="1400" dirty="0">
                          <a:effectLst/>
                          <a:latin typeface="+mn-lt"/>
                          <a:ea typeface="Arial"/>
                        </a:rPr>
                        <a:t>n l</a:t>
                      </a:r>
                      <a:r>
                        <a:rPr lang="en-US" sz="1400" spc="-5" dirty="0">
                          <a:effectLst/>
                          <a:latin typeface="+mn-lt"/>
                          <a:ea typeface="Arial"/>
                        </a:rPr>
                        <a:t>ogon </a:t>
                      </a:r>
                      <a:r>
                        <a:rPr lang="en-US" sz="1400" spc="5" dirty="0">
                          <a:effectLst/>
                          <a:latin typeface="+mn-lt"/>
                          <a:ea typeface="Arial"/>
                        </a:rPr>
                        <a:t>s</a:t>
                      </a:r>
                      <a:r>
                        <a:rPr lang="en-US" sz="1400" spc="-5" dirty="0">
                          <a:effectLst/>
                          <a:latin typeface="+mn-lt"/>
                          <a:ea typeface="Arial"/>
                        </a:rPr>
                        <a:t>of</a:t>
                      </a:r>
                      <a:r>
                        <a:rPr lang="en-US" sz="1400" spc="5" dirty="0">
                          <a:effectLst/>
                          <a:latin typeface="+mn-lt"/>
                          <a:ea typeface="Arial"/>
                        </a:rPr>
                        <a:t>t</a:t>
                      </a:r>
                      <a:r>
                        <a:rPr lang="en-US" sz="1400" spc="-15" dirty="0">
                          <a:effectLst/>
                          <a:latin typeface="+mn-lt"/>
                          <a:ea typeface="Arial"/>
                        </a:rPr>
                        <a:t>w</a:t>
                      </a:r>
                      <a:r>
                        <a:rPr lang="en-US" sz="1400" spc="-5" dirty="0">
                          <a:effectLst/>
                          <a:latin typeface="+mn-lt"/>
                          <a:ea typeface="Arial"/>
                        </a:rPr>
                        <a:t>are</a:t>
                      </a:r>
                      <a:r>
                        <a:rPr lang="en-US" sz="1400" dirty="0">
                          <a:effectLst/>
                          <a:latin typeface="+mn-lt"/>
                          <a:ea typeface="Arial"/>
                        </a:rPr>
                        <a:t>/</a:t>
                      </a:r>
                      <a:r>
                        <a:rPr lang="en-US" sz="1400" spc="10" dirty="0">
                          <a:effectLst/>
                          <a:latin typeface="+mn-lt"/>
                          <a:ea typeface="Arial"/>
                        </a:rPr>
                        <a:t> </a:t>
                      </a:r>
                      <a:r>
                        <a:rPr lang="en-US" sz="1400" spc="5" dirty="0">
                          <a:effectLst/>
                          <a:latin typeface="+mn-lt"/>
                          <a:ea typeface="Arial"/>
                        </a:rPr>
                        <a:t>s</a:t>
                      </a:r>
                      <a:r>
                        <a:rPr lang="en-US" sz="1400" spc="-5" dirty="0">
                          <a:effectLst/>
                          <a:latin typeface="+mn-lt"/>
                          <a:ea typeface="Arial"/>
                        </a:rPr>
                        <a:t>erver</a:t>
                      </a:r>
                      <a:r>
                        <a:rPr lang="en-US" sz="1400" spc="5" dirty="0">
                          <a:effectLst/>
                          <a:latin typeface="+mn-lt"/>
                          <a:ea typeface="Arial"/>
                        </a:rPr>
                        <a:t>/A</a:t>
                      </a:r>
                      <a:r>
                        <a:rPr lang="en-US" sz="1400" dirty="0">
                          <a:effectLst/>
                          <a:latin typeface="+mn-lt"/>
                          <a:ea typeface="Arial"/>
                        </a:rPr>
                        <a:t>OS</a:t>
                      </a:r>
                      <a:endParaRPr lang="en-US" sz="1400" dirty="0">
                        <a:effectLst/>
                        <a:latin typeface="+mn-lt"/>
                        <a:ea typeface="Times New Roman"/>
                      </a:endParaRPr>
                    </a:p>
                  </a:txBody>
                  <a:tcPr marL="73025" marR="73025" marT="0" marB="0"/>
                </a:tc>
              </a:tr>
              <a:tr h="1142555">
                <a:tc>
                  <a:txBody>
                    <a:bodyPr/>
                    <a:lstStyle/>
                    <a:p>
                      <a:pPr marL="0" marR="0">
                        <a:spcBef>
                          <a:spcPts val="300"/>
                        </a:spcBef>
                        <a:spcAft>
                          <a:spcPts val="300"/>
                        </a:spcAft>
                      </a:pPr>
                      <a:r>
                        <a:rPr lang="en-US" sz="1400" spc="5" dirty="0">
                          <a:effectLst/>
                          <a:latin typeface="+mn-lt"/>
                          <a:ea typeface="Arial"/>
                        </a:rPr>
                        <a:t>A</a:t>
                      </a:r>
                      <a:r>
                        <a:rPr lang="en-US" sz="1400" dirty="0">
                          <a:effectLst/>
                          <a:latin typeface="+mn-lt"/>
                          <a:ea typeface="Arial"/>
                        </a:rPr>
                        <a:t>OS</a:t>
                      </a:r>
                      <a:r>
                        <a:rPr lang="en-US" sz="1400" spc="-5" dirty="0">
                          <a:effectLst/>
                          <a:latin typeface="+mn-lt"/>
                          <a:ea typeface="Arial"/>
                        </a:rPr>
                        <a:t> </a:t>
                      </a:r>
                      <a:r>
                        <a:rPr lang="en-US" sz="1400" dirty="0">
                          <a:effectLst/>
                          <a:latin typeface="+mn-lt"/>
                          <a:ea typeface="Arial"/>
                        </a:rPr>
                        <a:t>l</a:t>
                      </a:r>
                      <a:r>
                        <a:rPr lang="en-US" sz="1400" spc="-5" dirty="0">
                          <a:effectLst/>
                          <a:latin typeface="+mn-lt"/>
                          <a:ea typeface="Arial"/>
                        </a:rPr>
                        <a:t>ogo</a:t>
                      </a:r>
                      <a:r>
                        <a:rPr lang="en-US" sz="1400" dirty="0">
                          <a:effectLst/>
                          <a:latin typeface="+mn-lt"/>
                          <a:ea typeface="Arial"/>
                        </a:rPr>
                        <a:t>n </a:t>
                      </a:r>
                      <a:r>
                        <a:rPr lang="en-US" sz="1400" spc="-15" dirty="0">
                          <a:effectLst/>
                          <a:latin typeface="+mn-lt"/>
                          <a:ea typeface="Arial"/>
                        </a:rPr>
                        <a:t>a</a:t>
                      </a:r>
                      <a:r>
                        <a:rPr lang="en-US" sz="1400" spc="5" dirty="0">
                          <a:effectLst/>
                          <a:latin typeface="+mn-lt"/>
                          <a:ea typeface="Arial"/>
                        </a:rPr>
                        <a:t>ct</a:t>
                      </a:r>
                      <a:r>
                        <a:rPr lang="en-US" sz="1400" dirty="0">
                          <a:effectLst/>
                          <a:latin typeface="+mn-lt"/>
                          <a:ea typeface="Arial"/>
                        </a:rPr>
                        <a:t>i</a:t>
                      </a:r>
                      <a:r>
                        <a:rPr lang="en-US" sz="1400" spc="-5" dirty="0">
                          <a:effectLst/>
                          <a:latin typeface="+mn-lt"/>
                          <a:ea typeface="Arial"/>
                        </a:rPr>
                        <a:t>va</a:t>
                      </a:r>
                      <a:r>
                        <a:rPr lang="en-US" sz="1400" spc="5" dirty="0">
                          <a:effectLst/>
                          <a:latin typeface="+mn-lt"/>
                          <a:ea typeface="Arial"/>
                        </a:rPr>
                        <a:t>t</a:t>
                      </a:r>
                      <a:r>
                        <a:rPr lang="en-US" sz="1400" spc="-15" dirty="0">
                          <a:effectLst/>
                          <a:latin typeface="+mn-lt"/>
                          <a:ea typeface="Arial"/>
                        </a:rPr>
                        <a:t>e</a:t>
                      </a:r>
                      <a:r>
                        <a:rPr lang="en-US" sz="1400" dirty="0">
                          <a:effectLst/>
                          <a:latin typeface="+mn-lt"/>
                          <a:ea typeface="Arial"/>
                        </a:rPr>
                        <a:t>s</a:t>
                      </a:r>
                      <a:r>
                        <a:rPr lang="en-US" sz="1400" spc="10" dirty="0">
                          <a:effectLst/>
                          <a:latin typeface="+mn-lt"/>
                          <a:ea typeface="Arial"/>
                        </a:rPr>
                        <a:t> </a:t>
                      </a:r>
                      <a:r>
                        <a:rPr lang="en-US" sz="1400" spc="-5" dirty="0">
                          <a:effectLst/>
                          <a:latin typeface="+mn-lt"/>
                          <a:ea typeface="Arial"/>
                        </a:rPr>
                        <a:t>aud</a:t>
                      </a:r>
                      <a:r>
                        <a:rPr lang="en-US" sz="1400" spc="-10" dirty="0">
                          <a:effectLst/>
                          <a:latin typeface="+mn-lt"/>
                          <a:ea typeface="Arial"/>
                        </a:rPr>
                        <a:t>i</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n</a:t>
                      </a:r>
                      <a:r>
                        <a:rPr lang="en-US" sz="1400" dirty="0">
                          <a:effectLst/>
                          <a:latin typeface="+mn-lt"/>
                          <a:ea typeface="Arial"/>
                        </a:rPr>
                        <a:t>g </a:t>
                      </a:r>
                      <a:r>
                        <a:rPr lang="en-US" sz="1400" spc="-15" dirty="0">
                          <a:effectLst/>
                          <a:latin typeface="+mn-lt"/>
                          <a:ea typeface="Arial"/>
                        </a:rPr>
                        <a:t>o</a:t>
                      </a:r>
                      <a:r>
                        <a:rPr lang="en-US" sz="1400" dirty="0">
                          <a:effectLst/>
                          <a:latin typeface="+mn-lt"/>
                          <a:ea typeface="Arial"/>
                        </a:rPr>
                        <a:t>f </a:t>
                      </a:r>
                      <a:r>
                        <a:rPr lang="en-US" sz="1400" spc="5" dirty="0">
                          <a:effectLst/>
                          <a:latin typeface="+mn-lt"/>
                          <a:ea typeface="Arial"/>
                        </a:rPr>
                        <a:t>t</a:t>
                      </a:r>
                      <a:r>
                        <a:rPr lang="en-US" sz="1400" spc="-15" dirty="0">
                          <a:effectLst/>
                          <a:latin typeface="+mn-lt"/>
                          <a:ea typeface="Arial"/>
                        </a:rPr>
                        <a:t>h</a:t>
                      </a:r>
                      <a:r>
                        <a:rPr lang="en-US" sz="1400" dirty="0">
                          <a:effectLst/>
                          <a:latin typeface="+mn-lt"/>
                          <a:ea typeface="Arial"/>
                        </a:rPr>
                        <a:t>e </a:t>
                      </a:r>
                      <a:r>
                        <a:rPr lang="en-US" sz="1400" spc="-5" dirty="0">
                          <a:effectLst/>
                          <a:latin typeface="+mn-lt"/>
                          <a:ea typeface="Arial"/>
                        </a:rPr>
                        <a:t>opera</a:t>
                      </a:r>
                      <a:r>
                        <a:rPr lang="en-US" sz="1400" spc="5" dirty="0">
                          <a:effectLst/>
                          <a:latin typeface="+mn-lt"/>
                          <a:ea typeface="Arial"/>
                        </a:rPr>
                        <a:t>t</a:t>
                      </a:r>
                      <a:r>
                        <a:rPr lang="en-US" sz="1400" spc="-5" dirty="0">
                          <a:effectLst/>
                          <a:latin typeface="+mn-lt"/>
                          <a:ea typeface="Arial"/>
                        </a:rPr>
                        <a:t>or</a:t>
                      </a:r>
                      <a:r>
                        <a:rPr lang="en-US" sz="1400" dirty="0">
                          <a:effectLst/>
                          <a:latin typeface="+mn-lt"/>
                          <a:ea typeface="Arial"/>
                        </a:rPr>
                        <a:t>’s </a:t>
                      </a:r>
                      <a:r>
                        <a:rPr lang="en-US" sz="1400" spc="5" dirty="0">
                          <a:effectLst/>
                          <a:latin typeface="+mn-lt"/>
                          <a:ea typeface="Arial"/>
                        </a:rPr>
                        <a:t>s</a:t>
                      </a:r>
                      <a:r>
                        <a:rPr lang="en-US" sz="1400" spc="-5" dirty="0">
                          <a:effectLst/>
                          <a:latin typeface="+mn-lt"/>
                          <a:ea typeface="Arial"/>
                        </a:rPr>
                        <a:t>es</a:t>
                      </a:r>
                      <a:r>
                        <a:rPr lang="en-US" sz="1400" spc="5" dirty="0">
                          <a:effectLst/>
                          <a:latin typeface="+mn-lt"/>
                          <a:ea typeface="Arial"/>
                        </a:rPr>
                        <a:t>s</a:t>
                      </a:r>
                      <a:r>
                        <a:rPr lang="en-US" sz="1400" dirty="0">
                          <a:effectLst/>
                          <a:latin typeface="+mn-lt"/>
                          <a:ea typeface="Arial"/>
                        </a:rPr>
                        <a:t>i</a:t>
                      </a:r>
                      <a:r>
                        <a:rPr lang="en-US" sz="1400" spc="-5" dirty="0">
                          <a:effectLst/>
                          <a:latin typeface="+mn-lt"/>
                          <a:ea typeface="Arial"/>
                        </a:rPr>
                        <a:t>on.</a:t>
                      </a:r>
                      <a:endParaRPr lang="en-US" sz="1400" dirty="0">
                        <a:effectLst/>
                        <a:latin typeface="+mn-lt"/>
                        <a:ea typeface="Times New Roman"/>
                      </a:endParaRPr>
                    </a:p>
                  </a:txBody>
                  <a:tcPr marL="73025" marR="73025" marT="0" marB="0"/>
                </a:tc>
                <a:tc>
                  <a:txBody>
                    <a:bodyPr/>
                    <a:lstStyle/>
                    <a:p>
                      <a:pPr marL="342900" marR="0" lvl="0" indent="-342900">
                        <a:spcBef>
                          <a:spcPts val="300"/>
                        </a:spcBef>
                        <a:spcAft>
                          <a:spcPts val="300"/>
                        </a:spcAft>
                        <a:buFont typeface="Symbol"/>
                        <a:buChar char=""/>
                      </a:pPr>
                      <a:r>
                        <a:rPr lang="en-US" sz="1400" spc="5" dirty="0">
                          <a:effectLst/>
                          <a:latin typeface="+mn-lt"/>
                          <a:ea typeface="Arial"/>
                        </a:rPr>
                        <a:t>A</a:t>
                      </a:r>
                      <a:r>
                        <a:rPr lang="en-US" sz="1400" spc="-5" dirty="0">
                          <a:effectLst/>
                          <a:latin typeface="+mn-lt"/>
                          <a:ea typeface="Arial"/>
                        </a:rPr>
                        <a:t>ud</a:t>
                      </a:r>
                      <a:r>
                        <a:rPr lang="en-US" sz="1400" dirty="0">
                          <a:effectLst/>
                          <a:latin typeface="+mn-lt"/>
                          <a:ea typeface="Arial"/>
                        </a:rPr>
                        <a:t>i</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n</a:t>
                      </a:r>
                      <a:r>
                        <a:rPr lang="en-US" sz="1400" dirty="0">
                          <a:effectLst/>
                          <a:latin typeface="+mn-lt"/>
                          <a:ea typeface="Arial"/>
                        </a:rPr>
                        <a:t>g</a:t>
                      </a:r>
                      <a:r>
                        <a:rPr lang="en-US" sz="1400" spc="-10" dirty="0">
                          <a:effectLst/>
                          <a:latin typeface="+mn-lt"/>
                          <a:ea typeface="Arial"/>
                        </a:rPr>
                        <a:t> </a:t>
                      </a:r>
                      <a:r>
                        <a:rPr lang="en-US" sz="1400" spc="-5" dirty="0">
                          <a:effectLst/>
                          <a:latin typeface="+mn-lt"/>
                          <a:ea typeface="Arial"/>
                        </a:rPr>
                        <a:t>app</a:t>
                      </a:r>
                      <a:r>
                        <a:rPr lang="en-US" sz="1400" dirty="0">
                          <a:effectLst/>
                          <a:latin typeface="+mn-lt"/>
                          <a:ea typeface="Arial"/>
                        </a:rPr>
                        <a:t>li</a:t>
                      </a:r>
                      <a:r>
                        <a:rPr lang="en-US" sz="1400" spc="5" dirty="0">
                          <a:effectLst/>
                          <a:latin typeface="+mn-lt"/>
                          <a:ea typeface="Arial"/>
                        </a:rPr>
                        <a:t>c</a:t>
                      </a:r>
                      <a:r>
                        <a:rPr lang="en-US" sz="1400" spc="-1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a:t>
                      </a:r>
                      <a:endParaRPr lang="en-US" sz="1400" dirty="0">
                        <a:effectLst/>
                        <a:latin typeface="+mn-lt"/>
                        <a:ea typeface="Times New Roman"/>
                      </a:endParaRPr>
                    </a:p>
                    <a:p>
                      <a:pPr marL="342900" marR="0" lvl="0" indent="-342900">
                        <a:spcBef>
                          <a:spcPts val="300"/>
                        </a:spcBef>
                        <a:spcAft>
                          <a:spcPts val="300"/>
                        </a:spcAft>
                        <a:buFont typeface="Symbol"/>
                        <a:buChar char=""/>
                      </a:pPr>
                      <a:r>
                        <a:rPr lang="en-US" sz="1400" spc="-5" dirty="0">
                          <a:effectLst/>
                          <a:latin typeface="+mn-lt"/>
                          <a:ea typeface="Arial"/>
                        </a:rPr>
                        <a:t>Co</a:t>
                      </a:r>
                      <a:r>
                        <a:rPr lang="en-US" sz="1400" dirty="0">
                          <a:effectLst/>
                          <a:latin typeface="+mn-lt"/>
                          <a:ea typeface="Arial"/>
                        </a:rPr>
                        <a:t>mm</a:t>
                      </a:r>
                      <a:r>
                        <a:rPr lang="en-US" sz="1400" spc="-5" dirty="0">
                          <a:effectLst/>
                          <a:latin typeface="+mn-lt"/>
                          <a:ea typeface="Arial"/>
                        </a:rPr>
                        <a:t>un</a:t>
                      </a:r>
                      <a:r>
                        <a:rPr lang="en-US" sz="1400" dirty="0">
                          <a:effectLst/>
                          <a:latin typeface="+mn-lt"/>
                          <a:ea typeface="Arial"/>
                        </a:rPr>
                        <a:t>i</a:t>
                      </a:r>
                      <a:r>
                        <a:rPr lang="en-US" sz="1400" spc="5" dirty="0">
                          <a:effectLst/>
                          <a:latin typeface="+mn-lt"/>
                          <a:ea typeface="Arial"/>
                        </a:rPr>
                        <a:t>c</a:t>
                      </a:r>
                      <a:r>
                        <a:rPr lang="en-US" sz="1400" spc="-1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on</a:t>
                      </a:r>
                      <a:r>
                        <a:rPr lang="en-US" sz="1400" dirty="0">
                          <a:effectLst/>
                          <a:latin typeface="+mn-lt"/>
                          <a:ea typeface="Arial"/>
                        </a:rPr>
                        <a:t>s </a:t>
                      </a:r>
                      <a:r>
                        <a:rPr lang="en-US" sz="1400" spc="5" dirty="0">
                          <a:effectLst/>
                          <a:latin typeface="+mn-lt"/>
                          <a:ea typeface="Arial"/>
                        </a:rPr>
                        <a:t>f</a:t>
                      </a:r>
                      <a:r>
                        <a:rPr lang="en-US" sz="1400" spc="-5" dirty="0">
                          <a:effectLst/>
                          <a:latin typeface="+mn-lt"/>
                          <a:ea typeface="Arial"/>
                        </a:rPr>
                        <a:t>r</a:t>
                      </a:r>
                      <a:r>
                        <a:rPr lang="en-US" sz="1400" spc="-15" dirty="0">
                          <a:effectLst/>
                          <a:latin typeface="+mn-lt"/>
                          <a:ea typeface="Arial"/>
                        </a:rPr>
                        <a:t>o</a:t>
                      </a:r>
                      <a:r>
                        <a:rPr lang="en-US" sz="1400" dirty="0">
                          <a:effectLst/>
                          <a:latin typeface="+mn-lt"/>
                          <a:ea typeface="Arial"/>
                        </a:rPr>
                        <a:t>m</a:t>
                      </a:r>
                      <a:r>
                        <a:rPr lang="en-US" sz="1400" spc="10" dirty="0">
                          <a:effectLst/>
                          <a:latin typeface="+mn-lt"/>
                          <a:ea typeface="Arial"/>
                        </a:rPr>
                        <a:t> </a:t>
                      </a:r>
                      <a:r>
                        <a:rPr lang="en-US" sz="1400" spc="-15" dirty="0">
                          <a:effectLst/>
                          <a:latin typeface="+mn-lt"/>
                          <a:ea typeface="Arial"/>
                        </a:rPr>
                        <a:t>a</a:t>
                      </a:r>
                      <a:r>
                        <a:rPr lang="en-US" sz="1400" spc="5" dirty="0">
                          <a:effectLst/>
                          <a:latin typeface="+mn-lt"/>
                          <a:ea typeface="Arial"/>
                        </a:rPr>
                        <a:t>cc</a:t>
                      </a:r>
                      <a:r>
                        <a:rPr lang="en-US" sz="1400" spc="-5" dirty="0">
                          <a:effectLst/>
                          <a:latin typeface="+mn-lt"/>
                          <a:ea typeface="Arial"/>
                        </a:rPr>
                        <a:t>ou</a:t>
                      </a:r>
                      <a:r>
                        <a:rPr lang="en-US" sz="1400" spc="-15" dirty="0">
                          <a:effectLst/>
                          <a:latin typeface="+mn-lt"/>
                          <a:ea typeface="Arial"/>
                        </a:rPr>
                        <a:t>n</a:t>
                      </a:r>
                      <a:r>
                        <a:rPr lang="en-US" sz="1400" spc="5" dirty="0">
                          <a:effectLst/>
                          <a:latin typeface="+mn-lt"/>
                          <a:ea typeface="Arial"/>
                        </a:rPr>
                        <a:t>t</a:t>
                      </a:r>
                      <a:r>
                        <a:rPr lang="en-US" sz="1400" dirty="0">
                          <a:effectLst/>
                          <a:latin typeface="+mn-lt"/>
                          <a:ea typeface="Arial"/>
                        </a:rPr>
                        <a:t>s </a:t>
                      </a:r>
                      <a:r>
                        <a:rPr lang="en-US" sz="1400" spc="5" dirty="0">
                          <a:effectLst/>
                          <a:latin typeface="+mn-lt"/>
                          <a:ea typeface="Arial"/>
                        </a:rPr>
                        <a:t>t</a:t>
                      </a:r>
                      <a:r>
                        <a:rPr lang="en-US" sz="1400" dirty="0">
                          <a:effectLst/>
                          <a:latin typeface="+mn-lt"/>
                          <a:ea typeface="Arial"/>
                        </a:rPr>
                        <a:t>o</a:t>
                      </a:r>
                      <a:r>
                        <a:rPr lang="en-US" sz="1400" spc="5" dirty="0">
                          <a:effectLst/>
                          <a:latin typeface="+mn-lt"/>
                          <a:ea typeface="Arial"/>
                        </a:rPr>
                        <a:t> </a:t>
                      </a:r>
                      <a:r>
                        <a:rPr lang="en-US" sz="1400" spc="-5" dirty="0">
                          <a:effectLst/>
                          <a:latin typeface="+mn-lt"/>
                          <a:ea typeface="Arial"/>
                        </a:rPr>
                        <a:t>aud</a:t>
                      </a:r>
                      <a:r>
                        <a:rPr lang="en-US" sz="1400" dirty="0">
                          <a:effectLst/>
                          <a:latin typeface="+mn-lt"/>
                          <a:ea typeface="Arial"/>
                        </a:rPr>
                        <a:t>i</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n</a:t>
                      </a:r>
                      <a:r>
                        <a:rPr lang="en-US" sz="1400" dirty="0">
                          <a:effectLst/>
                          <a:latin typeface="+mn-lt"/>
                          <a:ea typeface="Arial"/>
                        </a:rPr>
                        <a:t>g</a:t>
                      </a:r>
                      <a:r>
                        <a:rPr lang="en-US" sz="1400" spc="-10" dirty="0">
                          <a:effectLst/>
                          <a:latin typeface="+mn-lt"/>
                          <a:ea typeface="Arial"/>
                        </a:rPr>
                        <a:t> </a:t>
                      </a:r>
                      <a:r>
                        <a:rPr lang="en-US" sz="1400" spc="-5" dirty="0">
                          <a:effectLst/>
                          <a:latin typeface="+mn-lt"/>
                          <a:ea typeface="Arial"/>
                        </a:rPr>
                        <a:t>app</a:t>
                      </a:r>
                      <a:r>
                        <a:rPr lang="en-US" sz="1400" dirty="0">
                          <a:effectLst/>
                          <a:latin typeface="+mn-lt"/>
                          <a:ea typeface="Arial"/>
                        </a:rPr>
                        <a:t>l</a:t>
                      </a:r>
                      <a:r>
                        <a:rPr lang="en-US" sz="1400" spc="-10" dirty="0">
                          <a:effectLst/>
                          <a:latin typeface="+mn-lt"/>
                          <a:ea typeface="Arial"/>
                        </a:rPr>
                        <a:t>i</a:t>
                      </a:r>
                      <a:r>
                        <a:rPr lang="en-US" sz="1400" spc="5" dirty="0">
                          <a:effectLst/>
                          <a:latin typeface="+mn-lt"/>
                          <a:ea typeface="Arial"/>
                        </a:rPr>
                        <a:t>c</a:t>
                      </a:r>
                      <a:r>
                        <a:rPr lang="en-US" sz="1400" spc="-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a:t>
                      </a:r>
                      <a:endParaRPr lang="en-US" sz="1400" dirty="0">
                        <a:effectLst/>
                        <a:latin typeface="+mn-lt"/>
                        <a:ea typeface="Times New Roman"/>
                      </a:endParaRPr>
                    </a:p>
                    <a:p>
                      <a:pPr marL="342900" marR="0" lvl="0" indent="-342900">
                        <a:spcBef>
                          <a:spcPts val="300"/>
                        </a:spcBef>
                        <a:spcAft>
                          <a:spcPts val="300"/>
                        </a:spcAft>
                        <a:buFont typeface="Symbol"/>
                        <a:buChar char=""/>
                      </a:pPr>
                      <a:r>
                        <a:rPr lang="en-US" sz="1400" spc="-5" dirty="0">
                          <a:effectLst/>
                          <a:latin typeface="+mn-lt"/>
                          <a:ea typeface="Arial"/>
                        </a:rPr>
                        <a:t>Lo</a:t>
                      </a:r>
                      <a:r>
                        <a:rPr lang="en-US" sz="1400" spc="5" dirty="0">
                          <a:effectLst/>
                          <a:latin typeface="+mn-lt"/>
                          <a:ea typeface="Arial"/>
                        </a:rPr>
                        <a:t>c</a:t>
                      </a:r>
                      <a:r>
                        <a:rPr lang="en-US" sz="1400" spc="-5" dirty="0">
                          <a:effectLst/>
                          <a:latin typeface="+mn-lt"/>
                          <a:ea typeface="Arial"/>
                        </a:rPr>
                        <a:t>a</a:t>
                      </a:r>
                      <a:r>
                        <a:rPr lang="en-US" sz="1400" dirty="0">
                          <a:effectLst/>
                          <a:latin typeface="+mn-lt"/>
                          <a:ea typeface="Arial"/>
                        </a:rPr>
                        <a:t>l</a:t>
                      </a:r>
                      <a:r>
                        <a:rPr lang="en-US" sz="1400" spc="5" dirty="0">
                          <a:effectLst/>
                          <a:latin typeface="+mn-lt"/>
                          <a:ea typeface="Arial"/>
                        </a:rPr>
                        <a:t>/</a:t>
                      </a:r>
                      <a:r>
                        <a:rPr lang="en-US" sz="1400" spc="-5" dirty="0">
                          <a:effectLst/>
                          <a:latin typeface="+mn-lt"/>
                          <a:ea typeface="Arial"/>
                        </a:rPr>
                        <a:t>r</a:t>
                      </a:r>
                      <a:r>
                        <a:rPr lang="en-US" sz="1400" spc="-15" dirty="0">
                          <a:effectLst/>
                          <a:latin typeface="+mn-lt"/>
                          <a:ea typeface="Arial"/>
                        </a:rPr>
                        <a:t>e</a:t>
                      </a:r>
                      <a:r>
                        <a:rPr lang="en-US" sz="1400" spc="15" dirty="0">
                          <a:effectLst/>
                          <a:latin typeface="+mn-lt"/>
                          <a:ea typeface="Arial"/>
                        </a:rPr>
                        <a:t>m</a:t>
                      </a:r>
                      <a:r>
                        <a:rPr lang="en-US" sz="1400" spc="-15" dirty="0">
                          <a:effectLst/>
                          <a:latin typeface="+mn-lt"/>
                          <a:ea typeface="Arial"/>
                        </a:rPr>
                        <a:t>o</a:t>
                      </a:r>
                      <a:r>
                        <a:rPr lang="en-US" sz="1400" spc="5" dirty="0">
                          <a:effectLst/>
                          <a:latin typeface="+mn-lt"/>
                          <a:ea typeface="Arial"/>
                        </a:rPr>
                        <a:t>t</a:t>
                      </a:r>
                      <a:r>
                        <a:rPr lang="en-US" sz="1400" dirty="0">
                          <a:effectLst/>
                          <a:latin typeface="+mn-lt"/>
                          <a:ea typeface="Arial"/>
                        </a:rPr>
                        <a:t>e</a:t>
                      </a:r>
                      <a:r>
                        <a:rPr lang="en-US" sz="1400" spc="-10" dirty="0">
                          <a:effectLst/>
                          <a:latin typeface="+mn-lt"/>
                          <a:ea typeface="Arial"/>
                        </a:rPr>
                        <a:t> </a:t>
                      </a:r>
                      <a:r>
                        <a:rPr lang="en-US" sz="1400" spc="5" dirty="0">
                          <a:effectLst/>
                          <a:latin typeface="+mn-lt"/>
                          <a:ea typeface="Arial"/>
                        </a:rPr>
                        <a:t>st</a:t>
                      </a:r>
                      <a:r>
                        <a:rPr lang="en-US" sz="1400" spc="-5" dirty="0">
                          <a:effectLst/>
                          <a:latin typeface="+mn-lt"/>
                          <a:ea typeface="Arial"/>
                        </a:rPr>
                        <a:t>orage devices</a:t>
                      </a:r>
                      <a:endParaRPr lang="en-US" sz="1400" dirty="0">
                        <a:effectLst/>
                        <a:latin typeface="+mn-lt"/>
                        <a:ea typeface="Times New Roman"/>
                      </a:endParaRPr>
                    </a:p>
                  </a:txBody>
                  <a:tcPr marL="73025" marR="73025" marT="0" marB="0"/>
                </a:tc>
              </a:tr>
              <a:tr h="1384916">
                <a:tc>
                  <a:txBody>
                    <a:bodyPr/>
                    <a:lstStyle/>
                    <a:p>
                      <a:pPr marL="0" marR="0">
                        <a:spcBef>
                          <a:spcPts val="300"/>
                        </a:spcBef>
                        <a:spcAft>
                          <a:spcPts val="300"/>
                        </a:spcAft>
                      </a:pPr>
                      <a:r>
                        <a:rPr lang="en-US" sz="1400" spc="5" dirty="0">
                          <a:effectLst/>
                          <a:latin typeface="+mn-lt"/>
                          <a:ea typeface="Arial"/>
                        </a:rPr>
                        <a:t>A</a:t>
                      </a:r>
                      <a:r>
                        <a:rPr lang="en-US" sz="1400" dirty="0">
                          <a:effectLst/>
                          <a:latin typeface="+mn-lt"/>
                          <a:ea typeface="Arial"/>
                        </a:rPr>
                        <a:t>OS</a:t>
                      </a:r>
                      <a:r>
                        <a:rPr lang="en-US" sz="1400" spc="-5" dirty="0">
                          <a:effectLst/>
                          <a:latin typeface="+mn-lt"/>
                          <a:ea typeface="Arial"/>
                        </a:rPr>
                        <a:t> opera</a:t>
                      </a:r>
                      <a:r>
                        <a:rPr lang="en-US" sz="1400" spc="5" dirty="0">
                          <a:effectLst/>
                          <a:latin typeface="+mn-lt"/>
                          <a:ea typeface="Arial"/>
                        </a:rPr>
                        <a:t>t</a:t>
                      </a:r>
                      <a:r>
                        <a:rPr lang="en-US" sz="1400" spc="-5" dirty="0">
                          <a:effectLst/>
                          <a:latin typeface="+mn-lt"/>
                          <a:ea typeface="Arial"/>
                        </a:rPr>
                        <a:t>o</a:t>
                      </a:r>
                      <a:r>
                        <a:rPr lang="en-US" sz="1400" dirty="0">
                          <a:effectLst/>
                          <a:latin typeface="+mn-lt"/>
                          <a:ea typeface="Arial"/>
                        </a:rPr>
                        <a:t>r </a:t>
                      </a:r>
                      <a:r>
                        <a:rPr lang="en-US" sz="1400" spc="-5" dirty="0">
                          <a:effectLst/>
                          <a:latin typeface="+mn-lt"/>
                          <a:ea typeface="Arial"/>
                        </a:rPr>
                        <a:t>en</a:t>
                      </a:r>
                      <a:r>
                        <a:rPr lang="en-US" sz="1400" spc="5" dirty="0">
                          <a:effectLst/>
                          <a:latin typeface="+mn-lt"/>
                          <a:ea typeface="Arial"/>
                        </a:rPr>
                        <a:t>t</a:t>
                      </a:r>
                      <a:r>
                        <a:rPr lang="en-US" sz="1400" spc="-5" dirty="0">
                          <a:effectLst/>
                          <a:latin typeface="+mn-lt"/>
                          <a:ea typeface="Arial"/>
                        </a:rPr>
                        <a:t>e</a:t>
                      </a:r>
                      <a:r>
                        <a:rPr lang="en-US" sz="1400" spc="-15" dirty="0">
                          <a:effectLst/>
                          <a:latin typeface="+mn-lt"/>
                          <a:ea typeface="Arial"/>
                        </a:rPr>
                        <a:t>r</a:t>
                      </a:r>
                      <a:r>
                        <a:rPr lang="en-US" sz="1400" dirty="0">
                          <a:effectLst/>
                          <a:latin typeface="+mn-lt"/>
                          <a:ea typeface="Arial"/>
                        </a:rPr>
                        <a:t>s</a:t>
                      </a:r>
                      <a:r>
                        <a:rPr lang="en-US" sz="1400" spc="10" dirty="0">
                          <a:effectLst/>
                          <a:latin typeface="+mn-lt"/>
                          <a:ea typeface="Arial"/>
                        </a:rPr>
                        <a:t> </a:t>
                      </a:r>
                      <a:r>
                        <a:rPr lang="en-US" sz="1400" spc="-5" dirty="0">
                          <a:effectLst/>
                          <a:latin typeface="+mn-lt"/>
                          <a:ea typeface="Arial"/>
                        </a:rPr>
                        <a:t>a</a:t>
                      </a:r>
                      <a:r>
                        <a:rPr lang="en-US" sz="1400" dirty="0">
                          <a:effectLst/>
                          <a:latin typeface="+mn-lt"/>
                          <a:ea typeface="Arial"/>
                        </a:rPr>
                        <a:t>l</a:t>
                      </a:r>
                      <a:r>
                        <a:rPr lang="en-US" sz="1400" spc="-5" dirty="0">
                          <a:effectLst/>
                          <a:latin typeface="+mn-lt"/>
                          <a:ea typeface="Arial"/>
                        </a:rPr>
                        <a:t>ert</a:t>
                      </a:r>
                      <a:r>
                        <a:rPr lang="en-US" sz="1400" spc="5" dirty="0">
                          <a:effectLst/>
                          <a:latin typeface="+mn-lt"/>
                          <a:ea typeface="Arial"/>
                        </a:rPr>
                        <a:t>/c</a:t>
                      </a:r>
                      <a:r>
                        <a:rPr lang="en-US" sz="1400" spc="-5" dirty="0">
                          <a:effectLst/>
                          <a:latin typeface="+mn-lt"/>
                          <a:ea typeface="Arial"/>
                        </a:rPr>
                        <a:t>an</a:t>
                      </a:r>
                      <a:r>
                        <a:rPr lang="en-US" sz="1400" spc="5" dirty="0">
                          <a:effectLst/>
                          <a:latin typeface="+mn-lt"/>
                          <a:ea typeface="Arial"/>
                        </a:rPr>
                        <a:t>c</a:t>
                      </a:r>
                      <a:r>
                        <a:rPr lang="en-US" sz="1400" spc="-5" dirty="0">
                          <a:effectLst/>
                          <a:latin typeface="+mn-lt"/>
                          <a:ea typeface="Arial"/>
                        </a:rPr>
                        <a:t>e</a:t>
                      </a:r>
                      <a:r>
                        <a:rPr lang="en-US" sz="1400" dirty="0">
                          <a:effectLst/>
                          <a:latin typeface="+mn-lt"/>
                          <a:ea typeface="Arial"/>
                        </a:rPr>
                        <a:t>l</a:t>
                      </a:r>
                      <a:r>
                        <a:rPr lang="en-US" sz="1400" spc="5" dirty="0">
                          <a:effectLst/>
                          <a:latin typeface="+mn-lt"/>
                          <a:ea typeface="Arial"/>
                        </a:rPr>
                        <a:t>/</a:t>
                      </a:r>
                      <a:r>
                        <a:rPr lang="en-US" sz="1400" spc="-5" dirty="0">
                          <a:effectLst/>
                          <a:latin typeface="+mn-lt"/>
                          <a:ea typeface="Arial"/>
                        </a:rPr>
                        <a:t>upda</a:t>
                      </a:r>
                      <a:r>
                        <a:rPr lang="en-US" sz="1400" spc="5" dirty="0">
                          <a:effectLst/>
                          <a:latin typeface="+mn-lt"/>
                          <a:ea typeface="Arial"/>
                        </a:rPr>
                        <a:t>t</a:t>
                      </a:r>
                      <a:r>
                        <a:rPr lang="en-US" sz="1400" dirty="0">
                          <a:effectLst/>
                          <a:latin typeface="+mn-lt"/>
                          <a:ea typeface="Arial"/>
                        </a:rPr>
                        <a:t>e</a:t>
                      </a:r>
                      <a:r>
                        <a:rPr lang="en-US" sz="1400" spc="-20" dirty="0">
                          <a:effectLst/>
                          <a:latin typeface="+mn-lt"/>
                          <a:ea typeface="Arial"/>
                        </a:rPr>
                        <a:t> </a:t>
                      </a:r>
                      <a:r>
                        <a:rPr lang="en-US" sz="1400" spc="15" dirty="0">
                          <a:effectLst/>
                          <a:latin typeface="+mn-lt"/>
                          <a:ea typeface="Arial"/>
                        </a:rPr>
                        <a:t>m</a:t>
                      </a:r>
                      <a:r>
                        <a:rPr lang="en-US" sz="1400" spc="-15" dirty="0">
                          <a:effectLst/>
                          <a:latin typeface="+mn-lt"/>
                          <a:ea typeface="Arial"/>
                        </a:rPr>
                        <a:t>e</a:t>
                      </a:r>
                      <a:r>
                        <a:rPr lang="en-US" sz="1400" spc="-5" dirty="0">
                          <a:effectLst/>
                          <a:latin typeface="+mn-lt"/>
                          <a:ea typeface="Arial"/>
                        </a:rPr>
                        <a:t>s</a:t>
                      </a:r>
                      <a:r>
                        <a:rPr lang="en-US" sz="1400" spc="5" dirty="0">
                          <a:effectLst/>
                          <a:latin typeface="+mn-lt"/>
                          <a:ea typeface="Arial"/>
                        </a:rPr>
                        <a:t>s</a:t>
                      </a:r>
                      <a:r>
                        <a:rPr lang="en-US" sz="1400" spc="-5" dirty="0">
                          <a:effectLst/>
                          <a:latin typeface="+mn-lt"/>
                          <a:ea typeface="Arial"/>
                        </a:rPr>
                        <a:t>ag</a:t>
                      </a:r>
                      <a:r>
                        <a:rPr lang="en-US" sz="1400" dirty="0">
                          <a:effectLst/>
                          <a:latin typeface="+mn-lt"/>
                          <a:ea typeface="Arial"/>
                        </a:rPr>
                        <a:t>e </a:t>
                      </a:r>
                      <a:r>
                        <a:rPr lang="en-US" sz="1400" spc="-15" dirty="0">
                          <a:effectLst/>
                          <a:latin typeface="+mn-lt"/>
                          <a:ea typeface="Arial"/>
                        </a:rPr>
                        <a:t>w</a:t>
                      </a:r>
                      <a:r>
                        <a:rPr lang="en-US" sz="1400" dirty="0">
                          <a:effectLst/>
                          <a:latin typeface="+mn-lt"/>
                          <a:ea typeface="Arial"/>
                        </a:rPr>
                        <a:t>i</a:t>
                      </a:r>
                      <a:r>
                        <a:rPr lang="en-US" sz="1400" spc="5" dirty="0">
                          <a:effectLst/>
                          <a:latin typeface="+mn-lt"/>
                          <a:ea typeface="Arial"/>
                        </a:rPr>
                        <a:t>t</a:t>
                      </a:r>
                      <a:r>
                        <a:rPr lang="en-US" sz="1400" dirty="0">
                          <a:effectLst/>
                          <a:latin typeface="+mn-lt"/>
                          <a:ea typeface="Arial"/>
                        </a:rPr>
                        <a:t>h</a:t>
                      </a:r>
                      <a:r>
                        <a:rPr lang="en-US" sz="1400" spc="5" dirty="0">
                          <a:effectLst/>
                          <a:latin typeface="+mn-lt"/>
                          <a:ea typeface="Arial"/>
                        </a:rPr>
                        <a:t> </a:t>
                      </a:r>
                      <a:r>
                        <a:rPr lang="en-US" sz="1400" spc="-5" dirty="0">
                          <a:effectLst/>
                          <a:latin typeface="+mn-lt"/>
                          <a:ea typeface="Arial"/>
                        </a:rPr>
                        <a:t>s</a:t>
                      </a:r>
                      <a:r>
                        <a:rPr lang="en-US" sz="1400" spc="5" dirty="0">
                          <a:effectLst/>
                          <a:latin typeface="+mn-lt"/>
                          <a:ea typeface="Arial"/>
                        </a:rPr>
                        <a:t>t</a:t>
                      </a:r>
                      <a:r>
                        <a:rPr lang="en-US" sz="1400" spc="-5" dirty="0">
                          <a:effectLst/>
                          <a:latin typeface="+mn-lt"/>
                          <a:ea typeface="Arial"/>
                        </a:rPr>
                        <a:t>a</a:t>
                      </a:r>
                      <a:r>
                        <a:rPr lang="en-US" sz="1400" spc="5" dirty="0">
                          <a:effectLst/>
                          <a:latin typeface="+mn-lt"/>
                          <a:ea typeface="Arial"/>
                        </a:rPr>
                        <a:t>t</a:t>
                      </a:r>
                      <a:r>
                        <a:rPr lang="en-US" sz="1400" spc="-15" dirty="0">
                          <a:effectLst/>
                          <a:latin typeface="+mn-lt"/>
                          <a:ea typeface="Arial"/>
                        </a:rPr>
                        <a:t>u</a:t>
                      </a:r>
                      <a:r>
                        <a:rPr lang="en-US" sz="1400" dirty="0">
                          <a:effectLst/>
                          <a:latin typeface="+mn-lt"/>
                          <a:ea typeface="Arial"/>
                        </a:rPr>
                        <a:t>s</a:t>
                      </a:r>
                      <a:r>
                        <a:rPr lang="en-US" sz="1400" spc="10" dirty="0">
                          <a:effectLst/>
                          <a:latin typeface="+mn-lt"/>
                          <a:ea typeface="Arial"/>
                        </a:rPr>
                        <a:t> </a:t>
                      </a:r>
                      <a:r>
                        <a:rPr lang="en-US" sz="1400" spc="-15" dirty="0">
                          <a:effectLst/>
                          <a:latin typeface="+mn-lt"/>
                          <a:ea typeface="Arial"/>
                        </a:rPr>
                        <a:t>o</a:t>
                      </a:r>
                      <a:r>
                        <a:rPr lang="en-US" sz="1400" dirty="0">
                          <a:effectLst/>
                          <a:latin typeface="+mn-lt"/>
                          <a:ea typeface="Arial"/>
                        </a:rPr>
                        <a:t>f</a:t>
                      </a:r>
                      <a:r>
                        <a:rPr lang="en-US" sz="1400" dirty="0">
                          <a:effectLst/>
                          <a:latin typeface="+mn-lt"/>
                          <a:ea typeface="Calibri"/>
                        </a:rPr>
                        <a:t> </a:t>
                      </a:r>
                      <a:r>
                        <a:rPr lang="en-US" sz="1400" spc="-5" dirty="0">
                          <a:effectLst/>
                          <a:latin typeface="+mn-lt"/>
                          <a:ea typeface="Arial"/>
                        </a:rPr>
                        <a:t>“a</a:t>
                      </a:r>
                      <a:r>
                        <a:rPr lang="en-US" sz="1400" spc="5" dirty="0">
                          <a:effectLst/>
                          <a:latin typeface="+mn-lt"/>
                          <a:ea typeface="Arial"/>
                        </a:rPr>
                        <a:t>ct</a:t>
                      </a:r>
                      <a:r>
                        <a:rPr lang="en-US" sz="1400" spc="-5" dirty="0">
                          <a:effectLst/>
                          <a:latin typeface="+mn-lt"/>
                          <a:ea typeface="Arial"/>
                        </a:rPr>
                        <a:t>ua</a:t>
                      </a:r>
                      <a:r>
                        <a:rPr lang="en-US" sz="1400" dirty="0">
                          <a:effectLst/>
                          <a:latin typeface="+mn-lt"/>
                          <a:ea typeface="Arial"/>
                        </a:rPr>
                        <a:t>l</a:t>
                      </a:r>
                      <a:r>
                        <a:rPr lang="en-US" sz="1400" spc="5" dirty="0">
                          <a:effectLst/>
                          <a:latin typeface="+mn-lt"/>
                          <a:ea typeface="Arial"/>
                        </a:rPr>
                        <a:t>.</a:t>
                      </a:r>
                      <a:r>
                        <a:rPr lang="en-US" sz="1400" dirty="0">
                          <a:effectLst/>
                          <a:latin typeface="+mn-lt"/>
                          <a:ea typeface="Arial"/>
                        </a:rPr>
                        <a:t>”</a:t>
                      </a:r>
                      <a:endParaRPr lang="en-US" sz="1400" dirty="0">
                        <a:effectLst/>
                        <a:latin typeface="+mn-lt"/>
                        <a:ea typeface="Times New Roman"/>
                      </a:endParaRPr>
                    </a:p>
                  </a:txBody>
                  <a:tcPr marL="73025" marR="73025" marT="0" marB="0"/>
                </a:tc>
                <a:tc>
                  <a:txBody>
                    <a:bodyPr/>
                    <a:lstStyle/>
                    <a:p>
                      <a:pPr marL="342900" marR="0" lvl="0" indent="-342900">
                        <a:spcBef>
                          <a:spcPts val="300"/>
                        </a:spcBef>
                        <a:spcAft>
                          <a:spcPts val="300"/>
                        </a:spcAft>
                        <a:buFont typeface="Symbol"/>
                        <a:buChar char=""/>
                      </a:pPr>
                      <a:r>
                        <a:rPr lang="en-US" sz="1400" spc="5" dirty="0">
                          <a:effectLst/>
                          <a:latin typeface="+mn-lt"/>
                          <a:ea typeface="Arial"/>
                        </a:rPr>
                        <a:t>A</a:t>
                      </a:r>
                      <a:r>
                        <a:rPr lang="en-US" sz="1400" dirty="0">
                          <a:effectLst/>
                          <a:latin typeface="+mn-lt"/>
                          <a:ea typeface="Arial"/>
                        </a:rPr>
                        <a:t>l</a:t>
                      </a:r>
                      <a:r>
                        <a:rPr lang="en-US" sz="1400" spc="-5" dirty="0">
                          <a:effectLst/>
                          <a:latin typeface="+mn-lt"/>
                          <a:ea typeface="Arial"/>
                        </a:rPr>
                        <a:t>er</a:t>
                      </a:r>
                      <a:r>
                        <a:rPr lang="en-US" sz="1400" dirty="0">
                          <a:effectLst/>
                          <a:latin typeface="+mn-lt"/>
                          <a:ea typeface="Arial"/>
                        </a:rPr>
                        <a:t>t </a:t>
                      </a:r>
                      <a:r>
                        <a:rPr lang="en-US" sz="1400" spc="-5" dirty="0">
                          <a:effectLst/>
                          <a:latin typeface="+mn-lt"/>
                          <a:ea typeface="Arial"/>
                        </a:rPr>
                        <a:t>s</a:t>
                      </a:r>
                      <a:r>
                        <a:rPr lang="en-US" sz="1400" spc="5" dirty="0">
                          <a:effectLst/>
                          <a:latin typeface="+mn-lt"/>
                          <a:ea typeface="Arial"/>
                        </a:rPr>
                        <a:t>c</a:t>
                      </a:r>
                      <a:r>
                        <a:rPr lang="en-US" sz="1400" spc="-5" dirty="0">
                          <a:effectLst/>
                          <a:latin typeface="+mn-lt"/>
                          <a:ea typeface="Arial"/>
                        </a:rPr>
                        <a:t>r</a:t>
                      </a:r>
                      <a:r>
                        <a:rPr lang="en-US" sz="1400" dirty="0">
                          <a:effectLst/>
                          <a:latin typeface="+mn-lt"/>
                          <a:ea typeface="Arial"/>
                        </a:rPr>
                        <a:t>i</a:t>
                      </a:r>
                      <a:r>
                        <a:rPr lang="en-US" sz="1400" spc="-5" dirty="0">
                          <a:effectLst/>
                          <a:latin typeface="+mn-lt"/>
                          <a:ea typeface="Arial"/>
                        </a:rPr>
                        <a:t>pt</a:t>
                      </a:r>
                      <a:r>
                        <a:rPr lang="en-US" sz="1400" dirty="0">
                          <a:effectLst/>
                          <a:latin typeface="+mn-lt"/>
                          <a:ea typeface="Arial"/>
                        </a:rPr>
                        <a:t>s</a:t>
                      </a:r>
                      <a:endParaRPr lang="en-US" sz="1400" dirty="0">
                        <a:effectLst/>
                        <a:latin typeface="+mn-lt"/>
                        <a:ea typeface="Times New Roman"/>
                      </a:endParaRPr>
                    </a:p>
                    <a:p>
                      <a:pPr marL="342900" marR="0" lvl="0" indent="-342900">
                        <a:spcBef>
                          <a:spcPts val="300"/>
                        </a:spcBef>
                        <a:spcAft>
                          <a:spcPts val="300"/>
                        </a:spcAft>
                        <a:buFont typeface="Symbol"/>
                        <a:buChar char=""/>
                      </a:pPr>
                      <a:r>
                        <a:rPr lang="en-US" sz="1400" spc="-5" dirty="0">
                          <a:effectLst/>
                          <a:latin typeface="+mn-lt"/>
                          <a:ea typeface="Arial"/>
                        </a:rPr>
                        <a:t>Graph</a:t>
                      </a:r>
                      <a:r>
                        <a:rPr lang="en-US" sz="1400" dirty="0">
                          <a:effectLst/>
                          <a:latin typeface="+mn-lt"/>
                          <a:ea typeface="Arial"/>
                        </a:rPr>
                        <a:t>i</a:t>
                      </a:r>
                      <a:r>
                        <a:rPr lang="en-US" sz="1400" spc="5" dirty="0">
                          <a:effectLst/>
                          <a:latin typeface="+mn-lt"/>
                          <a:ea typeface="Arial"/>
                        </a:rPr>
                        <a:t>c</a:t>
                      </a:r>
                      <a:r>
                        <a:rPr lang="en-US" sz="1400" spc="-5" dirty="0">
                          <a:effectLst/>
                          <a:latin typeface="+mn-lt"/>
                          <a:ea typeface="Arial"/>
                        </a:rPr>
                        <a:t>a</a:t>
                      </a:r>
                      <a:r>
                        <a:rPr lang="en-US" sz="1400" dirty="0">
                          <a:effectLst/>
                          <a:latin typeface="+mn-lt"/>
                          <a:ea typeface="Arial"/>
                        </a:rPr>
                        <a:t>l</a:t>
                      </a:r>
                      <a:r>
                        <a:rPr lang="en-US" sz="1400" spc="5" dirty="0">
                          <a:effectLst/>
                          <a:latin typeface="+mn-lt"/>
                          <a:ea typeface="Arial"/>
                        </a:rPr>
                        <a:t> </a:t>
                      </a:r>
                      <a:r>
                        <a:rPr lang="en-US" sz="1400" spc="-15" dirty="0">
                          <a:effectLst/>
                          <a:latin typeface="+mn-lt"/>
                          <a:ea typeface="Arial"/>
                        </a:rPr>
                        <a:t>u</a:t>
                      </a:r>
                      <a:r>
                        <a:rPr lang="en-US" sz="1400" spc="5" dirty="0">
                          <a:effectLst/>
                          <a:latin typeface="+mn-lt"/>
                          <a:ea typeface="Arial"/>
                        </a:rPr>
                        <a:t>s</a:t>
                      </a:r>
                      <a:r>
                        <a:rPr lang="en-US" sz="1400" spc="-5" dirty="0">
                          <a:effectLst/>
                          <a:latin typeface="+mn-lt"/>
                          <a:ea typeface="Arial"/>
                        </a:rPr>
                        <a:t>e</a:t>
                      </a:r>
                      <a:r>
                        <a:rPr lang="en-US" sz="1400" dirty="0">
                          <a:effectLst/>
                          <a:latin typeface="+mn-lt"/>
                          <a:ea typeface="Arial"/>
                        </a:rPr>
                        <a:t>r i</a:t>
                      </a:r>
                      <a:r>
                        <a:rPr lang="en-US" sz="1400" spc="-5" dirty="0">
                          <a:effectLst/>
                          <a:latin typeface="+mn-lt"/>
                          <a:ea typeface="Arial"/>
                        </a:rPr>
                        <a:t>n</a:t>
                      </a:r>
                      <a:r>
                        <a:rPr lang="en-US" sz="1400" spc="5" dirty="0">
                          <a:effectLst/>
                          <a:latin typeface="+mn-lt"/>
                          <a:ea typeface="Arial"/>
                        </a:rPr>
                        <a:t>t</a:t>
                      </a:r>
                      <a:r>
                        <a:rPr lang="en-US" sz="1400" spc="-5" dirty="0">
                          <a:effectLst/>
                          <a:latin typeface="+mn-lt"/>
                          <a:ea typeface="Arial"/>
                        </a:rPr>
                        <a:t>e</a:t>
                      </a:r>
                      <a:r>
                        <a:rPr lang="en-US" sz="1400" spc="-15" dirty="0">
                          <a:effectLst/>
                          <a:latin typeface="+mn-lt"/>
                          <a:ea typeface="Arial"/>
                        </a:rPr>
                        <a:t>r</a:t>
                      </a:r>
                      <a:r>
                        <a:rPr lang="en-US" sz="1400" spc="5" dirty="0">
                          <a:effectLst/>
                          <a:latin typeface="+mn-lt"/>
                          <a:ea typeface="Arial"/>
                        </a:rPr>
                        <a:t>f</a:t>
                      </a:r>
                      <a:r>
                        <a:rPr lang="en-US" sz="1400" spc="-5" dirty="0">
                          <a:effectLst/>
                          <a:latin typeface="+mn-lt"/>
                          <a:ea typeface="Arial"/>
                        </a:rPr>
                        <a:t>a</a:t>
                      </a:r>
                      <a:r>
                        <a:rPr lang="en-US" sz="1400" spc="5" dirty="0">
                          <a:effectLst/>
                          <a:latin typeface="+mn-lt"/>
                          <a:ea typeface="Arial"/>
                        </a:rPr>
                        <a:t>c</a:t>
                      </a:r>
                      <a:r>
                        <a:rPr lang="en-US" sz="1400" dirty="0">
                          <a:effectLst/>
                          <a:latin typeface="+mn-lt"/>
                          <a:ea typeface="Arial"/>
                        </a:rPr>
                        <a:t>e</a:t>
                      </a:r>
                      <a:r>
                        <a:rPr lang="en-US" sz="1400" spc="-10" dirty="0">
                          <a:effectLst/>
                          <a:latin typeface="+mn-lt"/>
                          <a:ea typeface="Arial"/>
                        </a:rPr>
                        <a:t> </a:t>
                      </a:r>
                      <a:r>
                        <a:rPr lang="en-US" sz="1400" spc="-5" dirty="0">
                          <a:effectLst/>
                          <a:latin typeface="+mn-lt"/>
                          <a:ea typeface="Arial"/>
                        </a:rPr>
                        <a:t>(GU</a:t>
                      </a:r>
                      <a:r>
                        <a:rPr lang="en-US" sz="1400" spc="5" dirty="0">
                          <a:effectLst/>
                          <a:latin typeface="+mn-lt"/>
                          <a:ea typeface="Arial"/>
                        </a:rPr>
                        <a:t>I</a:t>
                      </a:r>
                      <a:r>
                        <a:rPr lang="en-US" sz="1400" dirty="0">
                          <a:effectLst/>
                          <a:latin typeface="+mn-lt"/>
                          <a:ea typeface="Arial"/>
                        </a:rPr>
                        <a:t>) </a:t>
                      </a:r>
                      <a:r>
                        <a:rPr lang="en-US" sz="1400" spc="-5" dirty="0">
                          <a:effectLst/>
                          <a:latin typeface="+mn-lt"/>
                          <a:ea typeface="Arial"/>
                        </a:rPr>
                        <a:t>app</a:t>
                      </a:r>
                      <a:r>
                        <a:rPr lang="en-US" sz="1400" dirty="0">
                          <a:effectLst/>
                          <a:latin typeface="+mn-lt"/>
                          <a:ea typeface="Arial"/>
                        </a:rPr>
                        <a:t>li</a:t>
                      </a:r>
                      <a:r>
                        <a:rPr lang="en-US" sz="1400" spc="5" dirty="0">
                          <a:effectLst/>
                          <a:latin typeface="+mn-lt"/>
                          <a:ea typeface="Arial"/>
                        </a:rPr>
                        <a:t>c</a:t>
                      </a:r>
                      <a:r>
                        <a:rPr lang="en-US" sz="1400" spc="-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a:t>
                      </a:r>
                      <a:endParaRPr lang="en-US" sz="1400" dirty="0">
                        <a:effectLst/>
                        <a:latin typeface="+mn-lt"/>
                        <a:ea typeface="Times New Roman"/>
                      </a:endParaRPr>
                    </a:p>
                    <a:p>
                      <a:pPr marL="342900" marR="0" lvl="0" indent="-342900">
                        <a:spcBef>
                          <a:spcPts val="300"/>
                        </a:spcBef>
                        <a:spcAft>
                          <a:spcPts val="300"/>
                        </a:spcAft>
                        <a:buFont typeface="Symbol"/>
                        <a:buChar char=""/>
                      </a:pPr>
                      <a:r>
                        <a:rPr lang="en-US" sz="1400" spc="-5" dirty="0">
                          <a:effectLst/>
                          <a:latin typeface="+mn-lt"/>
                          <a:ea typeface="Arial"/>
                        </a:rPr>
                        <a:t>Co</a:t>
                      </a:r>
                      <a:r>
                        <a:rPr lang="en-US" sz="1400" dirty="0">
                          <a:effectLst/>
                          <a:latin typeface="+mn-lt"/>
                          <a:ea typeface="Arial"/>
                        </a:rPr>
                        <a:t>mm</a:t>
                      </a:r>
                      <a:r>
                        <a:rPr lang="en-US" sz="1400" spc="-5" dirty="0">
                          <a:effectLst/>
                          <a:latin typeface="+mn-lt"/>
                          <a:ea typeface="Arial"/>
                        </a:rPr>
                        <a:t>un</a:t>
                      </a:r>
                      <a:r>
                        <a:rPr lang="en-US" sz="1400" dirty="0">
                          <a:effectLst/>
                          <a:latin typeface="+mn-lt"/>
                          <a:ea typeface="Arial"/>
                        </a:rPr>
                        <a:t>i</a:t>
                      </a:r>
                      <a:r>
                        <a:rPr lang="en-US" sz="1400" spc="5" dirty="0">
                          <a:effectLst/>
                          <a:latin typeface="+mn-lt"/>
                          <a:ea typeface="Arial"/>
                        </a:rPr>
                        <a:t>c</a:t>
                      </a:r>
                      <a:r>
                        <a:rPr lang="en-US" sz="1400" spc="-1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on</a:t>
                      </a:r>
                      <a:r>
                        <a:rPr lang="en-US" sz="1400" dirty="0">
                          <a:effectLst/>
                          <a:latin typeface="+mn-lt"/>
                          <a:ea typeface="Arial"/>
                        </a:rPr>
                        <a:t>s </a:t>
                      </a:r>
                      <a:r>
                        <a:rPr lang="en-US" sz="1400" spc="-5" dirty="0">
                          <a:effectLst/>
                          <a:latin typeface="+mn-lt"/>
                          <a:ea typeface="Arial"/>
                        </a:rPr>
                        <a:t>be</a:t>
                      </a:r>
                      <a:r>
                        <a:rPr lang="en-US" sz="1400" spc="5" dirty="0">
                          <a:effectLst/>
                          <a:latin typeface="+mn-lt"/>
                          <a:ea typeface="Arial"/>
                        </a:rPr>
                        <a:t>t</a:t>
                      </a:r>
                      <a:r>
                        <a:rPr lang="en-US" sz="1400" spc="-15" dirty="0">
                          <a:effectLst/>
                          <a:latin typeface="+mn-lt"/>
                          <a:ea typeface="Arial"/>
                        </a:rPr>
                        <a:t>w</a:t>
                      </a:r>
                      <a:r>
                        <a:rPr lang="en-US" sz="1400" spc="-5" dirty="0">
                          <a:effectLst/>
                          <a:latin typeface="+mn-lt"/>
                          <a:ea typeface="Arial"/>
                        </a:rPr>
                        <a:t>ee</a:t>
                      </a:r>
                      <a:r>
                        <a:rPr lang="en-US" sz="1400" dirty="0">
                          <a:effectLst/>
                          <a:latin typeface="+mn-lt"/>
                          <a:ea typeface="Arial"/>
                        </a:rPr>
                        <a:t>n </a:t>
                      </a:r>
                      <a:r>
                        <a:rPr lang="en-US" sz="1400" spc="-5" dirty="0">
                          <a:effectLst/>
                          <a:latin typeface="+mn-lt"/>
                          <a:ea typeface="Arial"/>
                        </a:rPr>
                        <a:t>GUI app</a:t>
                      </a:r>
                      <a:r>
                        <a:rPr lang="en-US" sz="1400" dirty="0">
                          <a:effectLst/>
                          <a:latin typeface="+mn-lt"/>
                          <a:ea typeface="Arial"/>
                        </a:rPr>
                        <a:t>li</a:t>
                      </a:r>
                      <a:r>
                        <a:rPr lang="en-US" sz="1400" spc="5" dirty="0">
                          <a:effectLst/>
                          <a:latin typeface="+mn-lt"/>
                          <a:ea typeface="Arial"/>
                        </a:rPr>
                        <a:t>c</a:t>
                      </a:r>
                      <a:r>
                        <a:rPr lang="en-US" sz="1400" spc="-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a:t>
                      </a:r>
                      <a:r>
                        <a:rPr lang="en-US" sz="1400" spc="-10" dirty="0">
                          <a:effectLst/>
                          <a:latin typeface="+mn-lt"/>
                          <a:ea typeface="Arial"/>
                        </a:rPr>
                        <a:t> </a:t>
                      </a:r>
                      <a:r>
                        <a:rPr lang="en-US" sz="1400" spc="-5" dirty="0">
                          <a:effectLst/>
                          <a:latin typeface="+mn-lt"/>
                          <a:ea typeface="Arial"/>
                        </a:rPr>
                        <a:t>an</a:t>
                      </a:r>
                      <a:r>
                        <a:rPr lang="en-US" sz="1400" dirty="0">
                          <a:effectLst/>
                          <a:latin typeface="+mn-lt"/>
                          <a:ea typeface="Arial"/>
                        </a:rPr>
                        <a:t>d </a:t>
                      </a:r>
                      <a:r>
                        <a:rPr lang="en-US" sz="1400" spc="-5" dirty="0">
                          <a:effectLst/>
                          <a:latin typeface="+mn-lt"/>
                          <a:ea typeface="Arial"/>
                        </a:rPr>
                        <a:t>a</a:t>
                      </a:r>
                      <a:r>
                        <a:rPr lang="en-US" sz="1400" dirty="0">
                          <a:effectLst/>
                          <a:latin typeface="+mn-lt"/>
                          <a:ea typeface="Arial"/>
                        </a:rPr>
                        <a:t>l</a:t>
                      </a:r>
                      <a:r>
                        <a:rPr lang="en-US" sz="1400" spc="-5" dirty="0">
                          <a:effectLst/>
                          <a:latin typeface="+mn-lt"/>
                          <a:ea typeface="Arial"/>
                        </a:rPr>
                        <a:t>er</a:t>
                      </a:r>
                      <a:r>
                        <a:rPr lang="en-US" sz="1400" spc="5" dirty="0">
                          <a:effectLst/>
                          <a:latin typeface="+mn-lt"/>
                          <a:ea typeface="Arial"/>
                        </a:rPr>
                        <a:t>t</a:t>
                      </a:r>
                      <a:r>
                        <a:rPr lang="en-US" sz="1400" spc="-5" dirty="0">
                          <a:effectLst/>
                          <a:latin typeface="+mn-lt"/>
                          <a:ea typeface="Arial"/>
                        </a:rPr>
                        <a:t>-genera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on </a:t>
                      </a:r>
                      <a:r>
                        <a:rPr lang="en-US" sz="1400" spc="5" dirty="0">
                          <a:effectLst/>
                          <a:latin typeface="+mn-lt"/>
                          <a:ea typeface="Arial"/>
                        </a:rPr>
                        <a:t>s</a:t>
                      </a:r>
                      <a:r>
                        <a:rPr lang="en-US" sz="1400" spc="-5" dirty="0">
                          <a:effectLst/>
                          <a:latin typeface="+mn-lt"/>
                          <a:ea typeface="Arial"/>
                        </a:rPr>
                        <a:t>of</a:t>
                      </a:r>
                      <a:r>
                        <a:rPr lang="en-US" sz="1400" spc="5" dirty="0">
                          <a:effectLst/>
                          <a:latin typeface="+mn-lt"/>
                          <a:ea typeface="Arial"/>
                        </a:rPr>
                        <a:t>t</a:t>
                      </a:r>
                      <a:r>
                        <a:rPr lang="en-US" sz="1400" spc="-15" dirty="0">
                          <a:effectLst/>
                          <a:latin typeface="+mn-lt"/>
                          <a:ea typeface="Arial"/>
                        </a:rPr>
                        <a:t>w</a:t>
                      </a:r>
                      <a:r>
                        <a:rPr lang="en-US" sz="1400" spc="-5" dirty="0">
                          <a:effectLst/>
                          <a:latin typeface="+mn-lt"/>
                          <a:ea typeface="Arial"/>
                        </a:rPr>
                        <a:t>ar</a:t>
                      </a:r>
                      <a:r>
                        <a:rPr lang="en-US" sz="1400" dirty="0">
                          <a:effectLst/>
                          <a:latin typeface="+mn-lt"/>
                          <a:ea typeface="Arial"/>
                        </a:rPr>
                        <a:t>e </a:t>
                      </a:r>
                      <a:r>
                        <a:rPr lang="en-US" sz="1400" spc="-5" dirty="0">
                          <a:effectLst/>
                          <a:latin typeface="+mn-lt"/>
                          <a:ea typeface="Arial"/>
                        </a:rPr>
                        <a:t>(</a:t>
                      </a:r>
                      <a:r>
                        <a:rPr lang="en-US" sz="1400" dirty="0">
                          <a:effectLst/>
                          <a:latin typeface="+mn-lt"/>
                          <a:ea typeface="Arial"/>
                        </a:rPr>
                        <a:t>i</a:t>
                      </a:r>
                      <a:r>
                        <a:rPr lang="en-US" sz="1400" spc="-5" dirty="0">
                          <a:effectLst/>
                          <a:latin typeface="+mn-lt"/>
                          <a:ea typeface="Arial"/>
                        </a:rPr>
                        <a:t>n</a:t>
                      </a:r>
                      <a:r>
                        <a:rPr lang="en-US" sz="1400" spc="5" dirty="0">
                          <a:effectLst/>
                          <a:latin typeface="+mn-lt"/>
                          <a:ea typeface="Arial"/>
                        </a:rPr>
                        <a:t>c</a:t>
                      </a:r>
                      <a:r>
                        <a:rPr lang="en-US" sz="1400" dirty="0">
                          <a:effectLst/>
                          <a:latin typeface="+mn-lt"/>
                          <a:ea typeface="Arial"/>
                        </a:rPr>
                        <a:t>l</a:t>
                      </a:r>
                      <a:r>
                        <a:rPr lang="en-US" sz="1400" spc="-5" dirty="0">
                          <a:effectLst/>
                          <a:latin typeface="+mn-lt"/>
                          <a:ea typeface="Arial"/>
                        </a:rPr>
                        <a:t>ud</a:t>
                      </a:r>
                      <a:r>
                        <a:rPr lang="en-US" sz="1400" dirty="0">
                          <a:effectLst/>
                          <a:latin typeface="+mn-lt"/>
                          <a:ea typeface="Arial"/>
                        </a:rPr>
                        <a:t>i</a:t>
                      </a:r>
                      <a:r>
                        <a:rPr lang="en-US" sz="1400" spc="-5" dirty="0">
                          <a:effectLst/>
                          <a:latin typeface="+mn-lt"/>
                          <a:ea typeface="Arial"/>
                        </a:rPr>
                        <a:t>n</a:t>
                      </a:r>
                      <a:r>
                        <a:rPr lang="en-US" sz="1400" dirty="0">
                          <a:effectLst/>
                          <a:latin typeface="+mn-lt"/>
                          <a:ea typeface="Arial"/>
                        </a:rPr>
                        <a:t>g </a:t>
                      </a:r>
                      <a:r>
                        <a:rPr lang="en-US" sz="1400" spc="5" dirty="0">
                          <a:effectLst/>
                          <a:latin typeface="+mn-lt"/>
                          <a:ea typeface="Arial"/>
                        </a:rPr>
                        <a:t>s</a:t>
                      </a:r>
                      <a:r>
                        <a:rPr lang="en-US" sz="1400" spc="-5" dirty="0">
                          <a:effectLst/>
                          <a:latin typeface="+mn-lt"/>
                          <a:ea typeface="Arial"/>
                        </a:rPr>
                        <a:t>erve</a:t>
                      </a:r>
                      <a:r>
                        <a:rPr lang="en-US" sz="1400" dirty="0">
                          <a:effectLst/>
                          <a:latin typeface="+mn-lt"/>
                          <a:ea typeface="Arial"/>
                        </a:rPr>
                        <a:t>r </a:t>
                      </a:r>
                      <a:r>
                        <a:rPr lang="en-US" sz="1400" spc="-5" dirty="0">
                          <a:effectLst/>
                          <a:latin typeface="+mn-lt"/>
                          <a:ea typeface="Arial"/>
                        </a:rPr>
                        <a:t>and app</a:t>
                      </a:r>
                      <a:r>
                        <a:rPr lang="en-US" sz="1400" dirty="0">
                          <a:effectLst/>
                          <a:latin typeface="+mn-lt"/>
                          <a:ea typeface="Arial"/>
                        </a:rPr>
                        <a:t>li</a:t>
                      </a:r>
                      <a:r>
                        <a:rPr lang="en-US" sz="1400" spc="5" dirty="0">
                          <a:effectLst/>
                          <a:latin typeface="+mn-lt"/>
                          <a:ea typeface="Arial"/>
                        </a:rPr>
                        <a:t>c</a:t>
                      </a:r>
                      <a:r>
                        <a:rPr lang="en-US" sz="1400" spc="-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on)</a:t>
                      </a:r>
                      <a:endParaRPr lang="en-US" sz="1400" dirty="0">
                        <a:effectLst/>
                        <a:latin typeface="+mn-lt"/>
                        <a:ea typeface="Times New Roman"/>
                      </a:endParaRPr>
                    </a:p>
                  </a:txBody>
                  <a:tcPr marL="73025" marR="73025" marT="0" marB="0"/>
                </a:tc>
              </a:tr>
              <a:tr h="421246">
                <a:tc>
                  <a:txBody>
                    <a:bodyPr/>
                    <a:lstStyle/>
                    <a:p>
                      <a:pPr marL="0" marR="0">
                        <a:spcBef>
                          <a:spcPts val="300"/>
                        </a:spcBef>
                        <a:spcAft>
                          <a:spcPts val="300"/>
                        </a:spcAft>
                      </a:pPr>
                      <a:r>
                        <a:rPr lang="en-US" sz="1400" spc="5" dirty="0">
                          <a:solidFill>
                            <a:schemeClr val="tx1"/>
                          </a:solidFill>
                          <a:effectLst/>
                          <a:latin typeface="+mn-lt"/>
                          <a:ea typeface="Arial"/>
                        </a:rPr>
                        <a:t>A</a:t>
                      </a:r>
                      <a:r>
                        <a:rPr lang="en-US" sz="1400" dirty="0">
                          <a:solidFill>
                            <a:schemeClr val="tx1"/>
                          </a:solidFill>
                          <a:effectLst/>
                          <a:latin typeface="+mn-lt"/>
                          <a:ea typeface="Arial"/>
                        </a:rPr>
                        <a:t>OS</a:t>
                      </a:r>
                      <a:r>
                        <a:rPr lang="en-US" sz="1400" spc="-5" dirty="0">
                          <a:solidFill>
                            <a:schemeClr val="tx1"/>
                          </a:solidFill>
                          <a:effectLst/>
                          <a:latin typeface="+mn-lt"/>
                          <a:ea typeface="Arial"/>
                        </a:rPr>
                        <a:t> </a:t>
                      </a:r>
                      <a:r>
                        <a:rPr lang="en-US" sz="1400" spc="5" dirty="0">
                          <a:solidFill>
                            <a:schemeClr val="tx1"/>
                          </a:solidFill>
                          <a:effectLst/>
                          <a:latin typeface="+mn-lt"/>
                          <a:ea typeface="Arial"/>
                        </a:rPr>
                        <a:t>c</a:t>
                      </a:r>
                      <a:r>
                        <a:rPr lang="en-US" sz="1400" spc="-5" dirty="0">
                          <a:solidFill>
                            <a:schemeClr val="tx1"/>
                          </a:solidFill>
                          <a:effectLst/>
                          <a:latin typeface="+mn-lt"/>
                          <a:ea typeface="Arial"/>
                        </a:rPr>
                        <a:t>onvert</a:t>
                      </a:r>
                      <a:r>
                        <a:rPr lang="en-US" sz="1400" dirty="0">
                          <a:solidFill>
                            <a:schemeClr val="tx1"/>
                          </a:solidFill>
                          <a:effectLst/>
                          <a:latin typeface="+mn-lt"/>
                          <a:ea typeface="Arial"/>
                        </a:rPr>
                        <a:t>s m</a:t>
                      </a:r>
                      <a:r>
                        <a:rPr lang="en-US" sz="1400" spc="-5" dirty="0">
                          <a:solidFill>
                            <a:schemeClr val="tx1"/>
                          </a:solidFill>
                          <a:effectLst/>
                          <a:latin typeface="+mn-lt"/>
                          <a:ea typeface="Arial"/>
                        </a:rPr>
                        <a:t>es</a:t>
                      </a:r>
                      <a:r>
                        <a:rPr lang="en-US" sz="1400" spc="5" dirty="0">
                          <a:solidFill>
                            <a:schemeClr val="tx1"/>
                          </a:solidFill>
                          <a:effectLst/>
                          <a:latin typeface="+mn-lt"/>
                          <a:ea typeface="Arial"/>
                        </a:rPr>
                        <a:t>s</a:t>
                      </a:r>
                      <a:r>
                        <a:rPr lang="en-US" sz="1400" spc="-5" dirty="0">
                          <a:solidFill>
                            <a:schemeClr val="tx1"/>
                          </a:solidFill>
                          <a:effectLst/>
                          <a:latin typeface="+mn-lt"/>
                          <a:ea typeface="Arial"/>
                        </a:rPr>
                        <a:t>ag</a:t>
                      </a:r>
                      <a:r>
                        <a:rPr lang="en-US" sz="1400" dirty="0">
                          <a:solidFill>
                            <a:schemeClr val="tx1"/>
                          </a:solidFill>
                          <a:effectLst/>
                          <a:latin typeface="+mn-lt"/>
                          <a:ea typeface="Arial"/>
                        </a:rPr>
                        <a:t>e</a:t>
                      </a:r>
                      <a:r>
                        <a:rPr lang="en-US" sz="1400" spc="-10" dirty="0">
                          <a:solidFill>
                            <a:schemeClr val="tx1"/>
                          </a:solidFill>
                          <a:effectLst/>
                          <a:latin typeface="+mn-lt"/>
                          <a:ea typeface="Arial"/>
                        </a:rPr>
                        <a:t> </a:t>
                      </a:r>
                      <a:r>
                        <a:rPr lang="en-US" sz="1400" spc="5" dirty="0">
                          <a:solidFill>
                            <a:schemeClr val="tx1"/>
                          </a:solidFill>
                          <a:effectLst/>
                          <a:latin typeface="+mn-lt"/>
                          <a:ea typeface="Arial"/>
                        </a:rPr>
                        <a:t>t</a:t>
                      </a:r>
                      <a:r>
                        <a:rPr lang="en-US" sz="1400" dirty="0">
                          <a:solidFill>
                            <a:schemeClr val="tx1"/>
                          </a:solidFill>
                          <a:effectLst/>
                          <a:latin typeface="+mn-lt"/>
                          <a:ea typeface="Arial"/>
                        </a:rPr>
                        <a:t>o</a:t>
                      </a:r>
                      <a:r>
                        <a:rPr lang="en-US" sz="1400" spc="5" dirty="0">
                          <a:solidFill>
                            <a:schemeClr val="tx1"/>
                          </a:solidFill>
                          <a:effectLst/>
                          <a:latin typeface="+mn-lt"/>
                          <a:ea typeface="Arial"/>
                        </a:rPr>
                        <a:t> </a:t>
                      </a:r>
                      <a:r>
                        <a:rPr lang="en-US" sz="1400" kern="1200" dirty="0" smtClean="0">
                          <a:solidFill>
                            <a:schemeClr val="tx1"/>
                          </a:solidFill>
                          <a:effectLst/>
                          <a:latin typeface="+mn-lt"/>
                          <a:ea typeface="+mn-ea"/>
                          <a:cs typeface="+mn-cs"/>
                        </a:rPr>
                        <a:t>Common</a:t>
                      </a:r>
                      <a:r>
                        <a:rPr lang="en-US" sz="1400" kern="1200" baseline="0" dirty="0" smtClean="0">
                          <a:solidFill>
                            <a:schemeClr val="tx1"/>
                          </a:solidFill>
                          <a:effectLst/>
                          <a:latin typeface="+mn-lt"/>
                          <a:ea typeface="+mn-ea"/>
                          <a:cs typeface="+mn-cs"/>
                        </a:rPr>
                        <a:t> </a:t>
                      </a:r>
                      <a:r>
                        <a:rPr lang="en-US" sz="1400" kern="1200" dirty="0" smtClean="0">
                          <a:solidFill>
                            <a:schemeClr val="tx1"/>
                          </a:solidFill>
                          <a:effectLst/>
                          <a:latin typeface="+mn-lt"/>
                          <a:ea typeface="+mn-ea"/>
                          <a:cs typeface="+mn-cs"/>
                        </a:rPr>
                        <a:t>Alerting Protocol (</a:t>
                      </a:r>
                      <a:r>
                        <a:rPr lang="en-US" sz="1400" spc="-5" dirty="0" smtClean="0">
                          <a:solidFill>
                            <a:schemeClr val="tx1"/>
                          </a:solidFill>
                          <a:effectLst/>
                          <a:latin typeface="+mn-lt"/>
                          <a:ea typeface="Arial"/>
                        </a:rPr>
                        <a:t>C</a:t>
                      </a:r>
                      <a:r>
                        <a:rPr lang="en-US" sz="1400" spc="-10" dirty="0" smtClean="0">
                          <a:solidFill>
                            <a:schemeClr val="tx1"/>
                          </a:solidFill>
                          <a:effectLst/>
                          <a:latin typeface="+mn-lt"/>
                          <a:ea typeface="Arial"/>
                        </a:rPr>
                        <a:t>A</a:t>
                      </a:r>
                      <a:r>
                        <a:rPr lang="en-US" sz="1400" spc="5" dirty="0" smtClean="0">
                          <a:solidFill>
                            <a:schemeClr val="tx1"/>
                          </a:solidFill>
                          <a:effectLst/>
                          <a:latin typeface="+mn-lt"/>
                          <a:ea typeface="Arial"/>
                        </a:rPr>
                        <a:t>P) c</a:t>
                      </a:r>
                      <a:r>
                        <a:rPr lang="en-US" sz="1400" spc="-15" dirty="0" smtClean="0">
                          <a:solidFill>
                            <a:schemeClr val="tx1"/>
                          </a:solidFill>
                          <a:effectLst/>
                          <a:latin typeface="+mn-lt"/>
                          <a:ea typeface="Arial"/>
                        </a:rPr>
                        <a:t>o</a:t>
                      </a:r>
                      <a:r>
                        <a:rPr lang="en-US" sz="1400" spc="15" dirty="0" smtClean="0">
                          <a:solidFill>
                            <a:schemeClr val="tx1"/>
                          </a:solidFill>
                          <a:effectLst/>
                          <a:latin typeface="+mn-lt"/>
                          <a:ea typeface="Arial"/>
                        </a:rPr>
                        <a:t>m</a:t>
                      </a:r>
                      <a:r>
                        <a:rPr lang="en-US" sz="1400" spc="-5" dirty="0" smtClean="0">
                          <a:solidFill>
                            <a:schemeClr val="tx1"/>
                          </a:solidFill>
                          <a:effectLst/>
                          <a:latin typeface="+mn-lt"/>
                          <a:ea typeface="Arial"/>
                        </a:rPr>
                        <a:t>p</a:t>
                      </a:r>
                      <a:r>
                        <a:rPr lang="en-US" sz="1400" dirty="0" smtClean="0">
                          <a:solidFill>
                            <a:schemeClr val="tx1"/>
                          </a:solidFill>
                          <a:effectLst/>
                          <a:latin typeface="+mn-lt"/>
                          <a:ea typeface="Arial"/>
                        </a:rPr>
                        <a:t>li</a:t>
                      </a:r>
                      <a:r>
                        <a:rPr lang="en-US" sz="1400" spc="-5" dirty="0" smtClean="0">
                          <a:solidFill>
                            <a:schemeClr val="tx1"/>
                          </a:solidFill>
                          <a:effectLst/>
                          <a:latin typeface="+mn-lt"/>
                          <a:ea typeface="Arial"/>
                        </a:rPr>
                        <a:t>a</a:t>
                      </a:r>
                      <a:r>
                        <a:rPr lang="en-US" sz="1400" spc="-15" dirty="0" smtClean="0">
                          <a:solidFill>
                            <a:schemeClr val="tx1"/>
                          </a:solidFill>
                          <a:effectLst/>
                          <a:latin typeface="+mn-lt"/>
                          <a:ea typeface="Arial"/>
                        </a:rPr>
                        <a:t>n</a:t>
                      </a:r>
                      <a:r>
                        <a:rPr lang="en-US" sz="1400" dirty="0" smtClean="0">
                          <a:solidFill>
                            <a:schemeClr val="tx1"/>
                          </a:solidFill>
                          <a:effectLst/>
                          <a:latin typeface="+mn-lt"/>
                          <a:ea typeface="Arial"/>
                        </a:rPr>
                        <a:t>t </a:t>
                      </a:r>
                      <a:r>
                        <a:rPr lang="en-US" sz="1400" spc="5" dirty="0">
                          <a:solidFill>
                            <a:schemeClr val="tx1"/>
                          </a:solidFill>
                          <a:effectLst/>
                          <a:latin typeface="+mn-lt"/>
                          <a:ea typeface="Arial"/>
                        </a:rPr>
                        <a:t>f</a:t>
                      </a:r>
                      <a:r>
                        <a:rPr lang="en-US" sz="1400" spc="-5" dirty="0">
                          <a:solidFill>
                            <a:schemeClr val="tx1"/>
                          </a:solidFill>
                          <a:effectLst/>
                          <a:latin typeface="+mn-lt"/>
                          <a:ea typeface="Arial"/>
                        </a:rPr>
                        <a:t>o</a:t>
                      </a:r>
                      <a:r>
                        <a:rPr lang="en-US" sz="1400" spc="-15" dirty="0">
                          <a:solidFill>
                            <a:schemeClr val="tx1"/>
                          </a:solidFill>
                          <a:effectLst/>
                          <a:latin typeface="+mn-lt"/>
                          <a:ea typeface="Arial"/>
                        </a:rPr>
                        <a:t>r</a:t>
                      </a:r>
                      <a:r>
                        <a:rPr lang="en-US" sz="1400" spc="15" dirty="0">
                          <a:solidFill>
                            <a:schemeClr val="tx1"/>
                          </a:solidFill>
                          <a:effectLst/>
                          <a:latin typeface="+mn-lt"/>
                          <a:ea typeface="Arial"/>
                        </a:rPr>
                        <a:t>m</a:t>
                      </a:r>
                      <a:r>
                        <a:rPr lang="en-US" sz="1400" spc="-5" dirty="0">
                          <a:solidFill>
                            <a:schemeClr val="tx1"/>
                          </a:solidFill>
                          <a:effectLst/>
                          <a:latin typeface="+mn-lt"/>
                          <a:ea typeface="Arial"/>
                        </a:rPr>
                        <a:t>at.</a:t>
                      </a:r>
                      <a:endParaRPr lang="en-US" sz="1400" dirty="0">
                        <a:solidFill>
                          <a:schemeClr val="tx1"/>
                        </a:solidFill>
                        <a:effectLst/>
                        <a:latin typeface="+mn-lt"/>
                        <a:ea typeface="Times New Roman"/>
                      </a:endParaRPr>
                    </a:p>
                  </a:txBody>
                  <a:tcPr marL="73025" marR="73025" marT="0" marB="0"/>
                </a:tc>
                <a:tc>
                  <a:txBody>
                    <a:bodyPr/>
                    <a:lstStyle/>
                    <a:p>
                      <a:pPr marL="342900" marR="0" lvl="0" indent="-342900">
                        <a:spcBef>
                          <a:spcPts val="300"/>
                        </a:spcBef>
                        <a:spcAft>
                          <a:spcPts val="300"/>
                        </a:spcAft>
                        <a:buFont typeface="Symbol"/>
                        <a:buChar char=""/>
                      </a:pPr>
                      <a:r>
                        <a:rPr lang="en-US" sz="1400" spc="-5" dirty="0">
                          <a:effectLst/>
                          <a:latin typeface="+mn-lt"/>
                          <a:ea typeface="Arial"/>
                        </a:rPr>
                        <a:t>Conver</a:t>
                      </a:r>
                      <a:r>
                        <a:rPr lang="en-US" sz="1400" spc="5" dirty="0">
                          <a:effectLst/>
                          <a:latin typeface="+mn-lt"/>
                          <a:ea typeface="Arial"/>
                        </a:rPr>
                        <a:t>s</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 </a:t>
                      </a:r>
                      <a:r>
                        <a:rPr lang="en-US" sz="1400" spc="-5" dirty="0">
                          <a:effectLst/>
                          <a:latin typeface="+mn-lt"/>
                          <a:ea typeface="Arial"/>
                        </a:rPr>
                        <a:t>app</a:t>
                      </a:r>
                      <a:r>
                        <a:rPr lang="en-US" sz="1400" dirty="0">
                          <a:effectLst/>
                          <a:latin typeface="+mn-lt"/>
                          <a:ea typeface="Arial"/>
                        </a:rPr>
                        <a:t>li</a:t>
                      </a:r>
                      <a:r>
                        <a:rPr lang="en-US" sz="1400" spc="5" dirty="0">
                          <a:effectLst/>
                          <a:latin typeface="+mn-lt"/>
                          <a:ea typeface="Arial"/>
                        </a:rPr>
                        <a:t>c</a:t>
                      </a:r>
                      <a:r>
                        <a:rPr lang="en-US" sz="1400" spc="-5" dirty="0">
                          <a:effectLst/>
                          <a:latin typeface="+mn-lt"/>
                          <a:ea typeface="Arial"/>
                        </a:rPr>
                        <a:t>at</a:t>
                      </a:r>
                      <a:r>
                        <a:rPr lang="en-US" sz="1400" dirty="0">
                          <a:effectLst/>
                          <a:latin typeface="+mn-lt"/>
                          <a:ea typeface="Arial"/>
                        </a:rPr>
                        <a:t>i</a:t>
                      </a:r>
                      <a:r>
                        <a:rPr lang="en-US" sz="1400" spc="-5" dirty="0">
                          <a:effectLst/>
                          <a:latin typeface="+mn-lt"/>
                          <a:ea typeface="Arial"/>
                        </a:rPr>
                        <a:t>on</a:t>
                      </a:r>
                      <a:endParaRPr lang="en-US" sz="1400" dirty="0">
                        <a:effectLst/>
                        <a:latin typeface="+mn-lt"/>
                        <a:ea typeface="Times New Roman"/>
                      </a:endParaRPr>
                    </a:p>
                  </a:txBody>
                  <a:tcPr marL="73025" marR="73025" marT="0" marB="0"/>
                </a:tc>
              </a:tr>
            </a:tbl>
          </a:graphicData>
        </a:graphic>
      </p:graphicFrame>
    </p:spTree>
    <p:extLst>
      <p:ext uri="{BB962C8B-B14F-4D97-AF65-F5344CB8AC3E}">
        <p14:creationId xmlns:p14="http://schemas.microsoft.com/office/powerpoint/2010/main" val="2005403133"/>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i="1" dirty="0" smtClean="0"/>
              <a:t>Mission Thread -2</a:t>
            </a:r>
            <a:endParaRPr lang="en-US" i="1"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4154146151"/>
              </p:ext>
            </p:extLst>
          </p:nvPr>
        </p:nvGraphicFramePr>
        <p:xfrm>
          <a:off x="304800" y="1143000"/>
          <a:ext cx="8458200" cy="2011680"/>
        </p:xfrm>
        <a:graphic>
          <a:graphicData uri="http://schemas.openxmlformats.org/drawingml/2006/table">
            <a:tbl>
              <a:tblPr firstRow="1" bandRow="1">
                <a:tableStyleId>{073A0DAA-6AF3-43AB-8588-CEC1D06C72B9}</a:tableStyleId>
              </a:tblPr>
              <a:tblGrid>
                <a:gridCol w="4229100"/>
                <a:gridCol w="4229100"/>
              </a:tblGrid>
              <a:tr h="447722">
                <a:tc>
                  <a:txBody>
                    <a:bodyPr/>
                    <a:lstStyle/>
                    <a:p>
                      <a:r>
                        <a:rPr lang="en-US" sz="1400" dirty="0" smtClean="0">
                          <a:latin typeface="+mn-lt"/>
                        </a:rPr>
                        <a:t>Step</a:t>
                      </a:r>
                      <a:endParaRPr lang="en-US" sz="1400" dirty="0">
                        <a:latin typeface="+mn-lt"/>
                      </a:endParaRPr>
                    </a:p>
                  </a:txBody>
                  <a:tcPr/>
                </a:tc>
                <a:tc>
                  <a:txBody>
                    <a:bodyPr/>
                    <a:lstStyle/>
                    <a:p>
                      <a:r>
                        <a:rPr lang="en-US" sz="1400" dirty="0" smtClean="0">
                          <a:latin typeface="+mn-lt"/>
                        </a:rPr>
                        <a:t>Supporting Technologies</a:t>
                      </a:r>
                      <a:endParaRPr lang="en-US" sz="1400" dirty="0">
                        <a:latin typeface="+mn-lt"/>
                      </a:endParaRPr>
                    </a:p>
                  </a:txBody>
                  <a:tcPr/>
                </a:tc>
              </a:tr>
              <a:tr h="956775">
                <a:tc>
                  <a:txBody>
                    <a:bodyPr/>
                    <a:lstStyle/>
                    <a:p>
                      <a:pPr marL="0" marR="0">
                        <a:spcBef>
                          <a:spcPts val="300"/>
                        </a:spcBef>
                        <a:spcAft>
                          <a:spcPts val="300"/>
                        </a:spcAft>
                      </a:pPr>
                      <a:r>
                        <a:rPr lang="en-US" sz="1400" spc="-5" dirty="0">
                          <a:effectLst/>
                          <a:latin typeface="+mn-lt"/>
                          <a:ea typeface="Arial"/>
                        </a:rPr>
                        <a:t>C</a:t>
                      </a:r>
                      <a:r>
                        <a:rPr lang="en-US" sz="1400" spc="5" dirty="0">
                          <a:effectLst/>
                          <a:latin typeface="+mn-lt"/>
                          <a:ea typeface="Arial"/>
                        </a:rPr>
                        <a:t>AP</a:t>
                      </a:r>
                      <a:r>
                        <a:rPr lang="en-US" sz="1400" spc="-5" dirty="0">
                          <a:effectLst/>
                          <a:latin typeface="+mn-lt"/>
                          <a:ea typeface="Arial"/>
                        </a:rPr>
                        <a:t>-</a:t>
                      </a:r>
                      <a:r>
                        <a:rPr lang="en-US" sz="1400" spc="5" dirty="0">
                          <a:effectLst/>
                          <a:latin typeface="+mn-lt"/>
                          <a:ea typeface="Arial"/>
                        </a:rPr>
                        <a:t>c</a:t>
                      </a:r>
                      <a:r>
                        <a:rPr lang="en-US" sz="1400" spc="-15" dirty="0">
                          <a:effectLst/>
                          <a:latin typeface="+mn-lt"/>
                          <a:ea typeface="Arial"/>
                        </a:rPr>
                        <a:t>o</a:t>
                      </a:r>
                      <a:r>
                        <a:rPr lang="en-US" sz="1400" dirty="0">
                          <a:effectLst/>
                          <a:latin typeface="+mn-lt"/>
                          <a:ea typeface="Arial"/>
                        </a:rPr>
                        <a:t>m</a:t>
                      </a:r>
                      <a:r>
                        <a:rPr lang="en-US" sz="1400" spc="-5" dirty="0">
                          <a:effectLst/>
                          <a:latin typeface="+mn-lt"/>
                          <a:ea typeface="Arial"/>
                        </a:rPr>
                        <a:t>p</a:t>
                      </a:r>
                      <a:r>
                        <a:rPr lang="en-US" sz="1400" dirty="0">
                          <a:effectLst/>
                          <a:latin typeface="+mn-lt"/>
                          <a:ea typeface="Arial"/>
                        </a:rPr>
                        <a:t>li</a:t>
                      </a:r>
                      <a:r>
                        <a:rPr lang="en-US" sz="1400" spc="-5" dirty="0">
                          <a:effectLst/>
                          <a:latin typeface="+mn-lt"/>
                          <a:ea typeface="Arial"/>
                        </a:rPr>
                        <a:t>an</a:t>
                      </a:r>
                      <a:r>
                        <a:rPr lang="en-US" sz="1400" dirty="0">
                          <a:effectLst/>
                          <a:latin typeface="+mn-lt"/>
                          <a:ea typeface="Arial"/>
                        </a:rPr>
                        <a:t>t</a:t>
                      </a:r>
                      <a:r>
                        <a:rPr lang="en-US" sz="1400" spc="-15" dirty="0">
                          <a:effectLst/>
                          <a:latin typeface="+mn-lt"/>
                          <a:ea typeface="Arial"/>
                        </a:rPr>
                        <a:t> </a:t>
                      </a:r>
                      <a:r>
                        <a:rPr lang="en-US" sz="1400" spc="15" dirty="0">
                          <a:effectLst/>
                          <a:latin typeface="+mn-lt"/>
                          <a:ea typeface="Arial"/>
                        </a:rPr>
                        <a:t>m</a:t>
                      </a:r>
                      <a:r>
                        <a:rPr lang="en-US" sz="1400" spc="-15" dirty="0">
                          <a:effectLst/>
                          <a:latin typeface="+mn-lt"/>
                          <a:ea typeface="Arial"/>
                        </a:rPr>
                        <a:t>e</a:t>
                      </a:r>
                      <a:r>
                        <a:rPr lang="en-US" sz="1400" spc="-5" dirty="0">
                          <a:effectLst/>
                          <a:latin typeface="+mn-lt"/>
                          <a:ea typeface="Arial"/>
                        </a:rPr>
                        <a:t>s</a:t>
                      </a:r>
                      <a:r>
                        <a:rPr lang="en-US" sz="1400" spc="5" dirty="0">
                          <a:effectLst/>
                          <a:latin typeface="+mn-lt"/>
                          <a:ea typeface="Arial"/>
                        </a:rPr>
                        <a:t>s</a:t>
                      </a:r>
                      <a:r>
                        <a:rPr lang="en-US" sz="1400" spc="-5" dirty="0">
                          <a:effectLst/>
                          <a:latin typeface="+mn-lt"/>
                          <a:ea typeface="Arial"/>
                        </a:rPr>
                        <a:t>ag</a:t>
                      </a:r>
                      <a:r>
                        <a:rPr lang="en-US" sz="1400" dirty="0">
                          <a:effectLst/>
                          <a:latin typeface="+mn-lt"/>
                          <a:ea typeface="Arial"/>
                        </a:rPr>
                        <a:t>e </a:t>
                      </a:r>
                      <a:r>
                        <a:rPr lang="en-US" sz="1400" spc="-10" dirty="0">
                          <a:effectLst/>
                          <a:latin typeface="+mn-lt"/>
                          <a:ea typeface="Arial"/>
                        </a:rPr>
                        <a:t>i</a:t>
                      </a:r>
                      <a:r>
                        <a:rPr lang="en-US" sz="1400" dirty="0">
                          <a:effectLst/>
                          <a:latin typeface="+mn-lt"/>
                          <a:ea typeface="Arial"/>
                        </a:rPr>
                        <a:t>s </a:t>
                      </a:r>
                      <a:r>
                        <a:rPr lang="en-US" sz="1400" spc="5" dirty="0">
                          <a:effectLst/>
                          <a:latin typeface="+mn-lt"/>
                          <a:ea typeface="Arial"/>
                        </a:rPr>
                        <a:t>s</a:t>
                      </a:r>
                      <a:r>
                        <a:rPr lang="en-US" sz="1400" dirty="0">
                          <a:effectLst/>
                          <a:latin typeface="+mn-lt"/>
                          <a:ea typeface="Arial"/>
                        </a:rPr>
                        <a:t>i</a:t>
                      </a:r>
                      <a:r>
                        <a:rPr lang="en-US" sz="1400" spc="-5" dirty="0">
                          <a:effectLst/>
                          <a:latin typeface="+mn-lt"/>
                          <a:ea typeface="Arial"/>
                        </a:rPr>
                        <a:t>gned b</a:t>
                      </a:r>
                      <a:r>
                        <a:rPr lang="en-US" sz="1400" dirty="0">
                          <a:effectLst/>
                          <a:latin typeface="+mn-lt"/>
                          <a:ea typeface="Arial"/>
                        </a:rPr>
                        <a:t>y </a:t>
                      </a:r>
                      <a:r>
                        <a:rPr lang="en-US" sz="1400" spc="5" dirty="0">
                          <a:effectLst/>
                          <a:latin typeface="+mn-lt"/>
                          <a:ea typeface="Arial"/>
                        </a:rPr>
                        <a:t>t</a:t>
                      </a:r>
                      <a:r>
                        <a:rPr lang="en-US" sz="1400" spc="-15" dirty="0">
                          <a:effectLst/>
                          <a:latin typeface="+mn-lt"/>
                          <a:ea typeface="Arial"/>
                        </a:rPr>
                        <a:t>w</a:t>
                      </a:r>
                      <a:r>
                        <a:rPr lang="en-US" sz="1400" dirty="0">
                          <a:effectLst/>
                          <a:latin typeface="+mn-lt"/>
                          <a:ea typeface="Arial"/>
                        </a:rPr>
                        <a:t>o </a:t>
                      </a:r>
                      <a:r>
                        <a:rPr lang="en-US" sz="1400" spc="-5" dirty="0">
                          <a:effectLst/>
                          <a:latin typeface="+mn-lt"/>
                          <a:ea typeface="Arial"/>
                        </a:rPr>
                        <a:t>peop</a:t>
                      </a:r>
                      <a:r>
                        <a:rPr lang="en-US" sz="1400" dirty="0">
                          <a:effectLst/>
                          <a:latin typeface="+mn-lt"/>
                          <a:ea typeface="Arial"/>
                        </a:rPr>
                        <a:t>l</a:t>
                      </a:r>
                      <a:r>
                        <a:rPr lang="en-US" sz="1400" spc="-5" dirty="0">
                          <a:effectLst/>
                          <a:latin typeface="+mn-lt"/>
                          <a:ea typeface="Arial"/>
                        </a:rPr>
                        <a:t>e.</a:t>
                      </a:r>
                      <a:endParaRPr lang="en-US" sz="1400" dirty="0">
                        <a:effectLst/>
                        <a:latin typeface="+mn-lt"/>
                        <a:ea typeface="Times New Roman"/>
                      </a:endParaRPr>
                    </a:p>
                  </a:txBody>
                  <a:tcPr marL="73025" marR="73025" marT="0" marB="0"/>
                </a:tc>
                <a:tc>
                  <a:txBody>
                    <a:bodyPr/>
                    <a:lstStyle/>
                    <a:p>
                      <a:pPr marL="342900" marR="0" lvl="0" indent="-342900">
                        <a:spcBef>
                          <a:spcPts val="300"/>
                        </a:spcBef>
                        <a:spcAft>
                          <a:spcPts val="300"/>
                        </a:spcAft>
                        <a:buFont typeface="Symbol"/>
                        <a:buChar char=""/>
                      </a:pPr>
                      <a:r>
                        <a:rPr lang="en-US" sz="1400" spc="5" dirty="0">
                          <a:effectLst/>
                          <a:latin typeface="+mn-lt"/>
                          <a:ea typeface="Arial"/>
                        </a:rPr>
                        <a:t>S</a:t>
                      </a:r>
                      <a:r>
                        <a:rPr lang="en-US" sz="1400" dirty="0">
                          <a:effectLst/>
                          <a:latin typeface="+mn-lt"/>
                          <a:ea typeface="Arial"/>
                        </a:rPr>
                        <a:t>i</a:t>
                      </a:r>
                      <a:r>
                        <a:rPr lang="en-US" sz="1400" spc="-5" dirty="0">
                          <a:effectLst/>
                          <a:latin typeface="+mn-lt"/>
                          <a:ea typeface="Arial"/>
                        </a:rPr>
                        <a:t>gna</a:t>
                      </a:r>
                      <a:r>
                        <a:rPr lang="en-US" sz="1400" spc="5" dirty="0">
                          <a:effectLst/>
                          <a:latin typeface="+mn-lt"/>
                          <a:ea typeface="Arial"/>
                        </a:rPr>
                        <a:t>t</a:t>
                      </a:r>
                      <a:r>
                        <a:rPr lang="en-US" sz="1400" spc="-5" dirty="0">
                          <a:effectLst/>
                          <a:latin typeface="+mn-lt"/>
                          <a:ea typeface="Arial"/>
                        </a:rPr>
                        <a:t>ur</a:t>
                      </a:r>
                      <a:r>
                        <a:rPr lang="en-US" sz="1400" dirty="0">
                          <a:effectLst/>
                          <a:latin typeface="+mn-lt"/>
                          <a:ea typeface="Arial"/>
                        </a:rPr>
                        <a:t>e </a:t>
                      </a:r>
                      <a:r>
                        <a:rPr lang="en-US" sz="1400" spc="-5" dirty="0">
                          <a:effectLst/>
                          <a:latin typeface="+mn-lt"/>
                          <a:ea typeface="Arial"/>
                        </a:rPr>
                        <a:t>en</a:t>
                      </a:r>
                      <a:r>
                        <a:rPr lang="en-US" sz="1400" spc="5" dirty="0">
                          <a:effectLst/>
                          <a:latin typeface="+mn-lt"/>
                          <a:ea typeface="Arial"/>
                        </a:rPr>
                        <a:t>t</a:t>
                      </a:r>
                      <a:r>
                        <a:rPr lang="en-US" sz="1400" spc="-5" dirty="0">
                          <a:effectLst/>
                          <a:latin typeface="+mn-lt"/>
                          <a:ea typeface="Arial"/>
                        </a:rPr>
                        <a:t>r</a:t>
                      </a:r>
                      <a:r>
                        <a:rPr lang="en-US" sz="1400" dirty="0">
                          <a:effectLst/>
                          <a:latin typeface="+mn-lt"/>
                          <a:ea typeface="Arial"/>
                        </a:rPr>
                        <a:t>y </a:t>
                      </a:r>
                      <a:r>
                        <a:rPr lang="en-US" sz="1400" spc="-5" dirty="0">
                          <a:effectLst/>
                          <a:latin typeface="+mn-lt"/>
                          <a:ea typeface="Arial"/>
                        </a:rPr>
                        <a:t>app</a:t>
                      </a:r>
                      <a:r>
                        <a:rPr lang="en-US" sz="1400" dirty="0">
                          <a:effectLst/>
                          <a:latin typeface="+mn-lt"/>
                          <a:ea typeface="Arial"/>
                        </a:rPr>
                        <a:t>l</a:t>
                      </a:r>
                      <a:r>
                        <a:rPr lang="en-US" sz="1400" spc="-10" dirty="0">
                          <a:effectLst/>
                          <a:latin typeface="+mn-lt"/>
                          <a:ea typeface="Arial"/>
                        </a:rPr>
                        <a:t>i</a:t>
                      </a:r>
                      <a:r>
                        <a:rPr lang="en-US" sz="1400" spc="5" dirty="0">
                          <a:effectLst/>
                          <a:latin typeface="+mn-lt"/>
                          <a:ea typeface="Arial"/>
                        </a:rPr>
                        <a:t>c</a:t>
                      </a:r>
                      <a:r>
                        <a:rPr lang="en-US" sz="1400" spc="-1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a:t>
                      </a:r>
                      <a:endParaRPr lang="en-US" sz="1400" dirty="0">
                        <a:effectLst/>
                        <a:latin typeface="+mn-lt"/>
                        <a:ea typeface="Times New Roman"/>
                      </a:endParaRPr>
                    </a:p>
                    <a:p>
                      <a:pPr marL="342900" marR="0" lvl="0" indent="-342900">
                        <a:spcBef>
                          <a:spcPts val="300"/>
                        </a:spcBef>
                        <a:spcAft>
                          <a:spcPts val="300"/>
                        </a:spcAft>
                        <a:buFont typeface="Symbol"/>
                        <a:buChar char=""/>
                      </a:pPr>
                      <a:r>
                        <a:rPr lang="en-US" sz="1400" spc="5" dirty="0">
                          <a:effectLst/>
                          <a:latin typeface="+mn-lt"/>
                          <a:ea typeface="Arial"/>
                        </a:rPr>
                        <a:t>S</a:t>
                      </a:r>
                      <a:r>
                        <a:rPr lang="en-US" sz="1400" dirty="0">
                          <a:effectLst/>
                          <a:latin typeface="+mn-lt"/>
                          <a:ea typeface="Arial"/>
                        </a:rPr>
                        <a:t>i</a:t>
                      </a:r>
                      <a:r>
                        <a:rPr lang="en-US" sz="1400" spc="-5" dirty="0">
                          <a:effectLst/>
                          <a:latin typeface="+mn-lt"/>
                          <a:ea typeface="Arial"/>
                        </a:rPr>
                        <a:t>gna</a:t>
                      </a:r>
                      <a:r>
                        <a:rPr lang="en-US" sz="1400" spc="5" dirty="0">
                          <a:effectLst/>
                          <a:latin typeface="+mn-lt"/>
                          <a:ea typeface="Arial"/>
                        </a:rPr>
                        <a:t>t</a:t>
                      </a:r>
                      <a:r>
                        <a:rPr lang="en-US" sz="1400" spc="-5" dirty="0">
                          <a:effectLst/>
                          <a:latin typeface="+mn-lt"/>
                          <a:ea typeface="Arial"/>
                        </a:rPr>
                        <a:t>ur</a:t>
                      </a:r>
                      <a:r>
                        <a:rPr lang="en-US" sz="1400" dirty="0">
                          <a:effectLst/>
                          <a:latin typeface="+mn-lt"/>
                          <a:ea typeface="Arial"/>
                        </a:rPr>
                        <a:t>e </a:t>
                      </a:r>
                      <a:r>
                        <a:rPr lang="en-US" sz="1400" spc="-5" dirty="0">
                          <a:effectLst/>
                          <a:latin typeface="+mn-lt"/>
                          <a:ea typeface="Arial"/>
                        </a:rPr>
                        <a:t>va</a:t>
                      </a:r>
                      <a:r>
                        <a:rPr lang="en-US" sz="1400" dirty="0">
                          <a:effectLst/>
                          <a:latin typeface="+mn-lt"/>
                          <a:ea typeface="Arial"/>
                        </a:rPr>
                        <a:t>li</a:t>
                      </a:r>
                      <a:r>
                        <a:rPr lang="en-US" sz="1400" spc="-5" dirty="0">
                          <a:effectLst/>
                          <a:latin typeface="+mn-lt"/>
                          <a:ea typeface="Arial"/>
                        </a:rPr>
                        <a:t>dat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 </a:t>
                      </a:r>
                      <a:r>
                        <a:rPr lang="en-US" sz="1400" spc="-5" dirty="0">
                          <a:effectLst/>
                          <a:latin typeface="+mn-lt"/>
                          <a:ea typeface="Arial"/>
                        </a:rPr>
                        <a:t>app</a:t>
                      </a:r>
                      <a:r>
                        <a:rPr lang="en-US" sz="1400" dirty="0">
                          <a:effectLst/>
                          <a:latin typeface="+mn-lt"/>
                          <a:ea typeface="Arial"/>
                        </a:rPr>
                        <a:t>l</a:t>
                      </a:r>
                      <a:r>
                        <a:rPr lang="en-US" sz="1400" spc="-10" dirty="0">
                          <a:effectLst/>
                          <a:latin typeface="+mn-lt"/>
                          <a:ea typeface="Arial"/>
                        </a:rPr>
                        <a:t>i</a:t>
                      </a:r>
                      <a:r>
                        <a:rPr lang="en-US" sz="1400" spc="5" dirty="0">
                          <a:effectLst/>
                          <a:latin typeface="+mn-lt"/>
                          <a:ea typeface="Arial"/>
                        </a:rPr>
                        <a:t>c</a:t>
                      </a:r>
                      <a:r>
                        <a:rPr lang="en-US" sz="1400" spc="-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a:t>
                      </a:r>
                      <a:endParaRPr lang="en-US" sz="1400" dirty="0">
                        <a:effectLst/>
                        <a:latin typeface="+mn-lt"/>
                        <a:ea typeface="Times New Roman"/>
                      </a:endParaRPr>
                    </a:p>
                    <a:p>
                      <a:pPr marL="342900" marR="0" lvl="0" indent="-342900">
                        <a:spcBef>
                          <a:spcPts val="300"/>
                        </a:spcBef>
                        <a:spcAft>
                          <a:spcPts val="300"/>
                        </a:spcAft>
                        <a:buFont typeface="Symbol"/>
                        <a:buChar char=""/>
                      </a:pPr>
                      <a:r>
                        <a:rPr lang="en-US" sz="1400" spc="5" dirty="0">
                          <a:effectLst/>
                          <a:latin typeface="+mn-lt"/>
                          <a:ea typeface="Arial"/>
                        </a:rPr>
                        <a:t>P</a:t>
                      </a:r>
                      <a:r>
                        <a:rPr lang="en-US" sz="1400" spc="-5" dirty="0">
                          <a:effectLst/>
                          <a:latin typeface="+mn-lt"/>
                          <a:ea typeface="Arial"/>
                        </a:rPr>
                        <a:t>ub</a:t>
                      </a:r>
                      <a:r>
                        <a:rPr lang="en-US" sz="1400" dirty="0">
                          <a:effectLst/>
                          <a:latin typeface="+mn-lt"/>
                          <a:ea typeface="Arial"/>
                        </a:rPr>
                        <a:t>li</a:t>
                      </a:r>
                      <a:r>
                        <a:rPr lang="en-US" sz="1400" spc="-5" dirty="0">
                          <a:effectLst/>
                          <a:latin typeface="+mn-lt"/>
                          <a:ea typeface="Arial"/>
                        </a:rPr>
                        <a:t>c</a:t>
                      </a:r>
                      <a:r>
                        <a:rPr lang="en-US" sz="1400" spc="5" dirty="0">
                          <a:effectLst/>
                          <a:latin typeface="+mn-lt"/>
                          <a:ea typeface="Arial"/>
                        </a:rPr>
                        <a:t>/</a:t>
                      </a:r>
                      <a:r>
                        <a:rPr lang="en-US" sz="1400" spc="-5" dirty="0">
                          <a:effectLst/>
                          <a:latin typeface="+mn-lt"/>
                          <a:ea typeface="Arial"/>
                        </a:rPr>
                        <a:t>pr</a:t>
                      </a:r>
                      <a:r>
                        <a:rPr lang="en-US" sz="1400" dirty="0">
                          <a:effectLst/>
                          <a:latin typeface="+mn-lt"/>
                          <a:ea typeface="Arial"/>
                        </a:rPr>
                        <a:t>i</a:t>
                      </a:r>
                      <a:r>
                        <a:rPr lang="en-US" sz="1400" spc="-5" dirty="0">
                          <a:effectLst/>
                          <a:latin typeface="+mn-lt"/>
                          <a:ea typeface="Arial"/>
                        </a:rPr>
                        <a:t>va</a:t>
                      </a:r>
                      <a:r>
                        <a:rPr lang="en-US" sz="1400" spc="5" dirty="0">
                          <a:effectLst/>
                          <a:latin typeface="+mn-lt"/>
                          <a:ea typeface="Arial"/>
                        </a:rPr>
                        <a:t>t</a:t>
                      </a:r>
                      <a:r>
                        <a:rPr lang="en-US" sz="1400" dirty="0">
                          <a:effectLst/>
                          <a:latin typeface="+mn-lt"/>
                          <a:ea typeface="Arial"/>
                        </a:rPr>
                        <a:t>e</a:t>
                      </a:r>
                      <a:r>
                        <a:rPr lang="en-US" sz="1400" spc="-10" dirty="0">
                          <a:effectLst/>
                          <a:latin typeface="+mn-lt"/>
                          <a:ea typeface="Arial"/>
                        </a:rPr>
                        <a:t> </a:t>
                      </a:r>
                      <a:r>
                        <a:rPr lang="en-US" sz="1400" spc="5" dirty="0">
                          <a:effectLst/>
                          <a:latin typeface="+mn-lt"/>
                          <a:ea typeface="Arial"/>
                        </a:rPr>
                        <a:t>k</a:t>
                      </a:r>
                      <a:r>
                        <a:rPr lang="en-US" sz="1400" spc="-5" dirty="0">
                          <a:effectLst/>
                          <a:latin typeface="+mn-lt"/>
                          <a:ea typeface="Arial"/>
                        </a:rPr>
                        <a:t>e</a:t>
                      </a:r>
                      <a:r>
                        <a:rPr lang="en-US" sz="1400" dirty="0">
                          <a:effectLst/>
                          <a:latin typeface="+mn-lt"/>
                          <a:ea typeface="Arial"/>
                        </a:rPr>
                        <a:t>y </a:t>
                      </a:r>
                      <a:r>
                        <a:rPr lang="en-US" sz="1400" spc="-5" dirty="0">
                          <a:effectLst/>
                          <a:latin typeface="+mn-lt"/>
                          <a:ea typeface="Arial"/>
                        </a:rPr>
                        <a:t>pa</a:t>
                      </a:r>
                      <a:r>
                        <a:rPr lang="en-US" sz="1400" dirty="0">
                          <a:effectLst/>
                          <a:latin typeface="+mn-lt"/>
                          <a:ea typeface="Arial"/>
                        </a:rPr>
                        <a:t>ir</a:t>
                      </a:r>
                      <a:r>
                        <a:rPr lang="en-US" sz="1400" spc="-10" dirty="0">
                          <a:effectLst/>
                          <a:latin typeface="+mn-lt"/>
                          <a:ea typeface="Arial"/>
                        </a:rPr>
                        <a:t> </a:t>
                      </a:r>
                      <a:r>
                        <a:rPr lang="en-US" sz="1400" spc="5" dirty="0">
                          <a:effectLst/>
                          <a:latin typeface="+mn-lt"/>
                          <a:ea typeface="Arial"/>
                        </a:rPr>
                        <a:t>f</a:t>
                      </a:r>
                      <a:r>
                        <a:rPr lang="en-US" sz="1400" spc="-5" dirty="0">
                          <a:effectLst/>
                          <a:latin typeface="+mn-lt"/>
                          <a:ea typeface="Arial"/>
                        </a:rPr>
                        <a:t>o</a:t>
                      </a:r>
                      <a:r>
                        <a:rPr lang="en-US" sz="1400" dirty="0">
                          <a:effectLst/>
                          <a:latin typeface="+mn-lt"/>
                          <a:ea typeface="Arial"/>
                        </a:rPr>
                        <a:t>r </a:t>
                      </a:r>
                      <a:r>
                        <a:rPr lang="en-US" sz="1400" spc="-5" dirty="0">
                          <a:effectLst/>
                          <a:latin typeface="+mn-lt"/>
                          <a:ea typeface="Arial"/>
                        </a:rPr>
                        <a:t>every u</a:t>
                      </a:r>
                      <a:r>
                        <a:rPr lang="en-US" sz="1400" spc="5" dirty="0">
                          <a:effectLst/>
                          <a:latin typeface="+mn-lt"/>
                          <a:ea typeface="Arial"/>
                        </a:rPr>
                        <a:t>s</a:t>
                      </a:r>
                      <a:r>
                        <a:rPr lang="en-US" sz="1400" spc="-5" dirty="0">
                          <a:effectLst/>
                          <a:latin typeface="+mn-lt"/>
                          <a:ea typeface="Arial"/>
                        </a:rPr>
                        <a:t>er</a:t>
                      </a:r>
                      <a:endParaRPr lang="en-US" sz="1400" dirty="0">
                        <a:effectLst/>
                        <a:latin typeface="+mn-lt"/>
                        <a:ea typeface="Times New Roman"/>
                      </a:endParaRPr>
                    </a:p>
                  </a:txBody>
                  <a:tcPr marL="73025" marR="73025" marT="0" marB="0"/>
                </a:tc>
              </a:tr>
              <a:tr h="607183">
                <a:tc>
                  <a:txBody>
                    <a:bodyPr/>
                    <a:lstStyle/>
                    <a:p>
                      <a:pPr marL="0" marR="0">
                        <a:spcBef>
                          <a:spcPts val="300"/>
                        </a:spcBef>
                        <a:spcAft>
                          <a:spcPts val="300"/>
                        </a:spcAft>
                      </a:pPr>
                      <a:r>
                        <a:rPr lang="en-US" sz="1400" spc="5" dirty="0">
                          <a:effectLst/>
                          <a:latin typeface="+mn-lt"/>
                          <a:ea typeface="Arial"/>
                        </a:rPr>
                        <a:t>A</a:t>
                      </a:r>
                      <a:r>
                        <a:rPr lang="en-US" sz="1400" dirty="0">
                          <a:effectLst/>
                          <a:latin typeface="+mn-lt"/>
                          <a:ea typeface="Arial"/>
                        </a:rPr>
                        <a:t>OS</a:t>
                      </a:r>
                      <a:r>
                        <a:rPr lang="en-US" sz="1400" spc="-5" dirty="0">
                          <a:effectLst/>
                          <a:latin typeface="+mn-lt"/>
                          <a:ea typeface="Arial"/>
                        </a:rPr>
                        <a:t> </a:t>
                      </a:r>
                      <a:r>
                        <a:rPr lang="en-US" sz="1400" spc="5" dirty="0">
                          <a:effectLst/>
                          <a:latin typeface="+mn-lt"/>
                          <a:ea typeface="Arial"/>
                        </a:rPr>
                        <a:t>t</a:t>
                      </a:r>
                      <a:r>
                        <a:rPr lang="en-US" sz="1400" spc="-5" dirty="0">
                          <a:effectLst/>
                          <a:latin typeface="+mn-lt"/>
                          <a:ea typeface="Arial"/>
                        </a:rPr>
                        <a:t>rans</a:t>
                      </a:r>
                      <a:r>
                        <a:rPr lang="en-US" sz="1400" dirty="0">
                          <a:effectLst/>
                          <a:latin typeface="+mn-lt"/>
                          <a:ea typeface="Arial"/>
                        </a:rPr>
                        <a:t>m</a:t>
                      </a:r>
                      <a:r>
                        <a:rPr lang="en-US" sz="1400" spc="-10" dirty="0">
                          <a:effectLst/>
                          <a:latin typeface="+mn-lt"/>
                          <a:ea typeface="Arial"/>
                        </a:rPr>
                        <a:t>i</a:t>
                      </a:r>
                      <a:r>
                        <a:rPr lang="en-US" sz="1400" spc="5" dirty="0">
                          <a:effectLst/>
                          <a:latin typeface="+mn-lt"/>
                          <a:ea typeface="Arial"/>
                        </a:rPr>
                        <a:t>t</a:t>
                      </a:r>
                      <a:r>
                        <a:rPr lang="en-US" sz="1400" dirty="0">
                          <a:effectLst/>
                          <a:latin typeface="+mn-lt"/>
                          <a:ea typeface="Arial"/>
                        </a:rPr>
                        <a:t>s</a:t>
                      </a:r>
                      <a:r>
                        <a:rPr lang="en-US" sz="1400" spc="-10" dirty="0">
                          <a:effectLst/>
                          <a:latin typeface="+mn-lt"/>
                          <a:ea typeface="Arial"/>
                        </a:rPr>
                        <a:t> </a:t>
                      </a:r>
                      <a:r>
                        <a:rPr lang="en-US" sz="1400" spc="15" dirty="0">
                          <a:effectLst/>
                          <a:latin typeface="+mn-lt"/>
                          <a:ea typeface="Arial"/>
                        </a:rPr>
                        <a:t>m</a:t>
                      </a:r>
                      <a:r>
                        <a:rPr lang="en-US" sz="1400" spc="-15" dirty="0">
                          <a:effectLst/>
                          <a:latin typeface="+mn-lt"/>
                          <a:ea typeface="Arial"/>
                        </a:rPr>
                        <a:t>e</a:t>
                      </a:r>
                      <a:r>
                        <a:rPr lang="en-US" sz="1400" spc="5" dirty="0">
                          <a:effectLst/>
                          <a:latin typeface="+mn-lt"/>
                          <a:ea typeface="Arial"/>
                        </a:rPr>
                        <a:t>ss</a:t>
                      </a:r>
                      <a:r>
                        <a:rPr lang="en-US" sz="1400" spc="-5" dirty="0">
                          <a:effectLst/>
                          <a:latin typeface="+mn-lt"/>
                          <a:ea typeface="Arial"/>
                        </a:rPr>
                        <a:t>ag</a:t>
                      </a:r>
                      <a:r>
                        <a:rPr lang="en-US" sz="1400" dirty="0">
                          <a:effectLst/>
                          <a:latin typeface="+mn-lt"/>
                          <a:ea typeface="Arial"/>
                        </a:rPr>
                        <a:t>e</a:t>
                      </a:r>
                      <a:r>
                        <a:rPr lang="en-US" sz="1400" spc="-10" dirty="0">
                          <a:effectLst/>
                          <a:latin typeface="+mn-lt"/>
                          <a:ea typeface="Arial"/>
                        </a:rPr>
                        <a:t> </a:t>
                      </a:r>
                      <a:r>
                        <a:rPr lang="en-US" sz="1400" spc="5" dirty="0">
                          <a:effectLst/>
                          <a:latin typeface="+mn-lt"/>
                          <a:ea typeface="Arial"/>
                        </a:rPr>
                        <a:t>t</a:t>
                      </a:r>
                      <a:r>
                        <a:rPr lang="en-US" sz="1400" dirty="0">
                          <a:effectLst/>
                          <a:latin typeface="+mn-lt"/>
                          <a:ea typeface="Arial"/>
                        </a:rPr>
                        <a:t>o</a:t>
                      </a:r>
                      <a:r>
                        <a:rPr lang="en-US" sz="1400" spc="-10" dirty="0">
                          <a:effectLst/>
                          <a:latin typeface="+mn-lt"/>
                          <a:ea typeface="Arial"/>
                        </a:rPr>
                        <a:t> </a:t>
                      </a:r>
                      <a:r>
                        <a:rPr lang="en-US" sz="1400" spc="5" dirty="0">
                          <a:effectLst/>
                          <a:latin typeface="+mn-lt"/>
                          <a:ea typeface="Arial"/>
                        </a:rPr>
                        <a:t>t</a:t>
                      </a:r>
                      <a:r>
                        <a:rPr lang="en-US" sz="1400" spc="-5" dirty="0">
                          <a:effectLst/>
                          <a:latin typeface="+mn-lt"/>
                          <a:ea typeface="Arial"/>
                        </a:rPr>
                        <a:t>he</a:t>
                      </a:r>
                      <a:r>
                        <a:rPr lang="en-US" sz="1400" dirty="0">
                          <a:effectLst/>
                          <a:latin typeface="+mn-lt"/>
                          <a:ea typeface="Arial"/>
                        </a:rPr>
                        <a:t> </a:t>
                      </a:r>
                      <a:r>
                        <a:rPr lang="en-US" sz="1400" spc="5" dirty="0">
                          <a:effectLst/>
                          <a:latin typeface="+mn-lt"/>
                          <a:ea typeface="Arial"/>
                        </a:rPr>
                        <a:t>I</a:t>
                      </a:r>
                      <a:r>
                        <a:rPr lang="en-US" sz="1400" spc="-10" dirty="0">
                          <a:effectLst/>
                          <a:latin typeface="+mn-lt"/>
                          <a:ea typeface="Arial"/>
                        </a:rPr>
                        <a:t>P</a:t>
                      </a:r>
                      <a:r>
                        <a:rPr lang="en-US" sz="1400" spc="-20" dirty="0">
                          <a:effectLst/>
                          <a:latin typeface="+mn-lt"/>
                          <a:ea typeface="Arial"/>
                        </a:rPr>
                        <a:t>A</a:t>
                      </a:r>
                      <a:r>
                        <a:rPr lang="en-US" sz="1400" spc="20" dirty="0">
                          <a:effectLst/>
                          <a:latin typeface="+mn-lt"/>
                          <a:ea typeface="Arial"/>
                        </a:rPr>
                        <a:t>W</a:t>
                      </a:r>
                      <a:r>
                        <a:rPr lang="en-US" sz="1400" dirty="0">
                          <a:effectLst/>
                          <a:latin typeface="+mn-lt"/>
                          <a:ea typeface="Arial"/>
                        </a:rPr>
                        <a:t>S</a:t>
                      </a:r>
                      <a:r>
                        <a:rPr lang="en-US" sz="1400" spc="-5" dirty="0">
                          <a:effectLst/>
                          <a:latin typeface="+mn-lt"/>
                          <a:ea typeface="Arial"/>
                        </a:rPr>
                        <a:t> </a:t>
                      </a:r>
                      <a:r>
                        <a:rPr lang="en-US" sz="1400" dirty="0">
                          <a:effectLst/>
                          <a:latin typeface="+mn-lt"/>
                          <a:ea typeface="Arial"/>
                        </a:rPr>
                        <a:t>O</a:t>
                      </a:r>
                      <a:r>
                        <a:rPr lang="en-US" sz="1400" spc="-10" dirty="0">
                          <a:effectLst/>
                          <a:latin typeface="+mn-lt"/>
                          <a:ea typeface="Arial"/>
                        </a:rPr>
                        <a:t>P</a:t>
                      </a:r>
                      <a:r>
                        <a:rPr lang="en-US" sz="1400" spc="5" dirty="0">
                          <a:effectLst/>
                          <a:latin typeface="+mn-lt"/>
                          <a:ea typeface="Arial"/>
                        </a:rPr>
                        <a:t>E</a:t>
                      </a:r>
                      <a:r>
                        <a:rPr lang="en-US" sz="1400" dirty="0">
                          <a:effectLst/>
                          <a:latin typeface="+mn-lt"/>
                          <a:ea typeface="Arial"/>
                        </a:rPr>
                        <a:t>N G</a:t>
                      </a:r>
                      <a:r>
                        <a:rPr lang="en-US" sz="1400" spc="-15" dirty="0">
                          <a:effectLst/>
                          <a:latin typeface="+mn-lt"/>
                          <a:ea typeface="Arial"/>
                        </a:rPr>
                        <a:t>a</a:t>
                      </a:r>
                      <a:r>
                        <a:rPr lang="en-US" sz="1400" spc="5" dirty="0">
                          <a:effectLst/>
                          <a:latin typeface="+mn-lt"/>
                          <a:ea typeface="Arial"/>
                        </a:rPr>
                        <a:t>t</a:t>
                      </a:r>
                      <a:r>
                        <a:rPr lang="en-US" sz="1400" spc="-5" dirty="0">
                          <a:effectLst/>
                          <a:latin typeface="+mn-lt"/>
                          <a:ea typeface="Arial"/>
                        </a:rPr>
                        <a:t>e</a:t>
                      </a:r>
                      <a:r>
                        <a:rPr lang="en-US" sz="1400" spc="-15" dirty="0">
                          <a:effectLst/>
                          <a:latin typeface="+mn-lt"/>
                          <a:ea typeface="Arial"/>
                        </a:rPr>
                        <a:t>w</a:t>
                      </a:r>
                      <a:r>
                        <a:rPr lang="en-US" sz="1400" spc="-5" dirty="0">
                          <a:effectLst/>
                          <a:latin typeface="+mn-lt"/>
                          <a:ea typeface="Arial"/>
                        </a:rPr>
                        <a:t>ay</a:t>
                      </a:r>
                      <a:r>
                        <a:rPr lang="en-US" sz="1400" dirty="0">
                          <a:effectLst/>
                          <a:latin typeface="+mn-lt"/>
                          <a:ea typeface="Arial"/>
                        </a:rPr>
                        <a:t>.</a:t>
                      </a:r>
                      <a:endParaRPr lang="en-US" sz="1400" dirty="0">
                        <a:effectLst/>
                        <a:latin typeface="+mn-lt"/>
                        <a:ea typeface="Times New Roman"/>
                      </a:endParaRPr>
                    </a:p>
                  </a:txBody>
                  <a:tcPr marL="73025" marR="73025" marT="0" marB="0"/>
                </a:tc>
                <a:tc>
                  <a:txBody>
                    <a:bodyPr/>
                    <a:lstStyle/>
                    <a:p>
                      <a:pPr marL="342900" marR="0" lvl="0" indent="-342900">
                        <a:spcBef>
                          <a:spcPts val="300"/>
                        </a:spcBef>
                        <a:spcAft>
                          <a:spcPts val="300"/>
                        </a:spcAft>
                        <a:buFont typeface="Symbol"/>
                        <a:buChar char=""/>
                      </a:pPr>
                      <a:r>
                        <a:rPr lang="en-US" sz="1400" spc="5" dirty="0">
                          <a:effectLst/>
                          <a:latin typeface="+mn-lt"/>
                          <a:ea typeface="Arial"/>
                        </a:rPr>
                        <a:t>A</a:t>
                      </a:r>
                      <a:r>
                        <a:rPr lang="en-US" sz="1400" spc="-5" dirty="0">
                          <a:effectLst/>
                          <a:latin typeface="+mn-lt"/>
                          <a:ea typeface="Arial"/>
                        </a:rPr>
                        <a:t>pp</a:t>
                      </a:r>
                      <a:r>
                        <a:rPr lang="en-US" sz="1400" dirty="0">
                          <a:effectLst/>
                          <a:latin typeface="+mn-lt"/>
                          <a:ea typeface="Arial"/>
                        </a:rPr>
                        <a:t>li</a:t>
                      </a:r>
                      <a:r>
                        <a:rPr lang="en-US" sz="1400" spc="5" dirty="0">
                          <a:effectLst/>
                          <a:latin typeface="+mn-lt"/>
                          <a:ea typeface="Arial"/>
                        </a:rPr>
                        <a:t>c</a:t>
                      </a:r>
                      <a:r>
                        <a:rPr lang="en-US" sz="1400" spc="-15" dirty="0">
                          <a:effectLst/>
                          <a:latin typeface="+mn-lt"/>
                          <a:ea typeface="Arial"/>
                        </a:rPr>
                        <a:t>a</a:t>
                      </a:r>
                      <a:r>
                        <a:rPr lang="en-US" sz="1400" spc="5" dirty="0">
                          <a:effectLst/>
                          <a:latin typeface="+mn-lt"/>
                          <a:ea typeface="Arial"/>
                        </a:rPr>
                        <a:t>t</a:t>
                      </a:r>
                      <a:r>
                        <a:rPr lang="en-US" sz="1400" dirty="0">
                          <a:effectLst/>
                          <a:latin typeface="+mn-lt"/>
                          <a:ea typeface="Arial"/>
                        </a:rPr>
                        <a:t>i</a:t>
                      </a:r>
                      <a:r>
                        <a:rPr lang="en-US" sz="1400" spc="-5" dirty="0">
                          <a:effectLst/>
                          <a:latin typeface="+mn-lt"/>
                          <a:ea typeface="Arial"/>
                        </a:rPr>
                        <a:t>o</a:t>
                      </a:r>
                      <a:r>
                        <a:rPr lang="en-US" sz="1400" dirty="0">
                          <a:effectLst/>
                          <a:latin typeface="+mn-lt"/>
                          <a:ea typeface="Arial"/>
                        </a:rPr>
                        <a:t>n</a:t>
                      </a:r>
                      <a:r>
                        <a:rPr lang="en-US" sz="1400" spc="-10" dirty="0">
                          <a:effectLst/>
                          <a:latin typeface="+mn-lt"/>
                          <a:ea typeface="Arial"/>
                        </a:rPr>
                        <a:t> </a:t>
                      </a:r>
                      <a:r>
                        <a:rPr lang="en-US" sz="1400" spc="5" dirty="0">
                          <a:effectLst/>
                          <a:latin typeface="+mn-lt"/>
                          <a:ea typeface="Arial"/>
                        </a:rPr>
                        <a:t>t</a:t>
                      </a:r>
                      <a:r>
                        <a:rPr lang="en-US" sz="1400" spc="-5" dirty="0">
                          <a:effectLst/>
                          <a:latin typeface="+mn-lt"/>
                          <a:ea typeface="Arial"/>
                        </a:rPr>
                        <a:t>ha</a:t>
                      </a:r>
                      <a:r>
                        <a:rPr lang="en-US" sz="1400" dirty="0">
                          <a:effectLst/>
                          <a:latin typeface="+mn-lt"/>
                          <a:ea typeface="Arial"/>
                        </a:rPr>
                        <a:t>t </a:t>
                      </a:r>
                      <a:r>
                        <a:rPr lang="en-US" sz="1400" spc="5" dirty="0">
                          <a:effectLst/>
                          <a:latin typeface="+mn-lt"/>
                          <a:ea typeface="Arial"/>
                        </a:rPr>
                        <a:t>s</a:t>
                      </a:r>
                      <a:r>
                        <a:rPr lang="en-US" sz="1400" spc="-15" dirty="0">
                          <a:effectLst/>
                          <a:latin typeface="+mn-lt"/>
                          <a:ea typeface="Arial"/>
                        </a:rPr>
                        <a:t>e</a:t>
                      </a:r>
                      <a:r>
                        <a:rPr lang="en-US" sz="1400" spc="5" dirty="0">
                          <a:effectLst/>
                          <a:latin typeface="+mn-lt"/>
                          <a:ea typeface="Arial"/>
                        </a:rPr>
                        <a:t>c</a:t>
                      </a:r>
                      <a:r>
                        <a:rPr lang="en-US" sz="1400" spc="-5" dirty="0">
                          <a:effectLst/>
                          <a:latin typeface="+mn-lt"/>
                          <a:ea typeface="Arial"/>
                        </a:rPr>
                        <a:t>ure</a:t>
                      </a:r>
                      <a:r>
                        <a:rPr lang="en-US" sz="1400" dirty="0">
                          <a:effectLst/>
                          <a:latin typeface="+mn-lt"/>
                          <a:ea typeface="Arial"/>
                        </a:rPr>
                        <a:t>ly </a:t>
                      </a:r>
                      <a:r>
                        <a:rPr lang="en-US" sz="1400" spc="5" dirty="0">
                          <a:effectLst/>
                          <a:latin typeface="+mn-lt"/>
                          <a:ea typeface="Arial"/>
                        </a:rPr>
                        <a:t>c</a:t>
                      </a:r>
                      <a:r>
                        <a:rPr lang="en-US" sz="1400" spc="-5" dirty="0">
                          <a:effectLst/>
                          <a:latin typeface="+mn-lt"/>
                          <a:ea typeface="Arial"/>
                        </a:rPr>
                        <a:t>onne</a:t>
                      </a:r>
                      <a:r>
                        <a:rPr lang="en-US" sz="1400" spc="5" dirty="0">
                          <a:effectLst/>
                          <a:latin typeface="+mn-lt"/>
                          <a:ea typeface="Arial"/>
                        </a:rPr>
                        <a:t>c</a:t>
                      </a:r>
                      <a:r>
                        <a:rPr lang="en-US" sz="1400" spc="-10" dirty="0">
                          <a:effectLst/>
                          <a:latin typeface="+mn-lt"/>
                          <a:ea typeface="Arial"/>
                        </a:rPr>
                        <a:t>t</a:t>
                      </a:r>
                      <a:r>
                        <a:rPr lang="en-US" sz="1400" dirty="0">
                          <a:effectLst/>
                          <a:latin typeface="+mn-lt"/>
                          <a:ea typeface="Arial"/>
                        </a:rPr>
                        <a:t>s </a:t>
                      </a:r>
                      <a:r>
                        <a:rPr lang="en-US" sz="1400" spc="5" dirty="0">
                          <a:effectLst/>
                          <a:latin typeface="+mn-lt"/>
                          <a:ea typeface="Arial"/>
                        </a:rPr>
                        <a:t>t</a:t>
                      </a:r>
                      <a:r>
                        <a:rPr lang="en-US" sz="1400" dirty="0">
                          <a:effectLst/>
                          <a:latin typeface="+mn-lt"/>
                          <a:ea typeface="Arial"/>
                        </a:rPr>
                        <a:t>o</a:t>
                      </a:r>
                      <a:r>
                        <a:rPr lang="en-US" sz="1400" spc="5" dirty="0">
                          <a:effectLst/>
                          <a:latin typeface="+mn-lt"/>
                          <a:ea typeface="Arial"/>
                        </a:rPr>
                        <a:t> </a:t>
                      </a:r>
                      <a:r>
                        <a:rPr lang="en-US" sz="1400" spc="-10" dirty="0">
                          <a:effectLst/>
                          <a:latin typeface="+mn-lt"/>
                          <a:ea typeface="Arial"/>
                        </a:rPr>
                        <a:t>IP</a:t>
                      </a:r>
                      <a:r>
                        <a:rPr lang="en-US" sz="1400" spc="-20" dirty="0">
                          <a:effectLst/>
                          <a:latin typeface="+mn-lt"/>
                          <a:ea typeface="Arial"/>
                        </a:rPr>
                        <a:t>A</a:t>
                      </a:r>
                      <a:r>
                        <a:rPr lang="en-US" sz="1400" spc="20" dirty="0">
                          <a:effectLst/>
                          <a:latin typeface="+mn-lt"/>
                          <a:ea typeface="Arial"/>
                        </a:rPr>
                        <a:t>W</a:t>
                      </a:r>
                      <a:r>
                        <a:rPr lang="en-US" sz="1400" dirty="0">
                          <a:effectLst/>
                          <a:latin typeface="+mn-lt"/>
                          <a:ea typeface="Arial"/>
                        </a:rPr>
                        <a:t>S</a:t>
                      </a:r>
                      <a:endParaRPr lang="en-US" sz="1400" dirty="0">
                        <a:effectLst/>
                        <a:latin typeface="+mn-lt"/>
                        <a:ea typeface="Times New Roman"/>
                      </a:endParaRPr>
                    </a:p>
                    <a:p>
                      <a:pPr marL="342900" marR="0" lvl="0" indent="-342900">
                        <a:spcBef>
                          <a:spcPts val="300"/>
                        </a:spcBef>
                        <a:spcAft>
                          <a:spcPts val="300"/>
                        </a:spcAft>
                        <a:buFont typeface="Symbol"/>
                        <a:buChar char=""/>
                      </a:pPr>
                      <a:r>
                        <a:rPr lang="en-US" sz="1400" spc="5" dirty="0">
                          <a:effectLst/>
                          <a:latin typeface="+mn-lt"/>
                          <a:ea typeface="Arial"/>
                        </a:rPr>
                        <a:t>A</a:t>
                      </a:r>
                      <a:r>
                        <a:rPr lang="en-US" sz="1400" dirty="0">
                          <a:effectLst/>
                          <a:latin typeface="+mn-lt"/>
                          <a:ea typeface="Arial"/>
                        </a:rPr>
                        <a:t>OS</a:t>
                      </a:r>
                      <a:r>
                        <a:rPr lang="en-US" sz="1400" spc="-5" dirty="0">
                          <a:effectLst/>
                          <a:latin typeface="+mn-lt"/>
                          <a:ea typeface="Arial"/>
                        </a:rPr>
                        <a:t> an</a:t>
                      </a:r>
                      <a:r>
                        <a:rPr lang="en-US" sz="1400" dirty="0">
                          <a:effectLst/>
                          <a:latin typeface="+mn-lt"/>
                          <a:ea typeface="Arial"/>
                        </a:rPr>
                        <a:t>d</a:t>
                      </a:r>
                      <a:r>
                        <a:rPr lang="en-US" sz="1400" spc="5" dirty="0">
                          <a:effectLst/>
                          <a:latin typeface="+mn-lt"/>
                          <a:ea typeface="Arial"/>
                        </a:rPr>
                        <a:t> </a:t>
                      </a:r>
                      <a:r>
                        <a:rPr lang="en-US" sz="1400" spc="-5" dirty="0">
                          <a:effectLst/>
                          <a:latin typeface="+mn-lt"/>
                          <a:ea typeface="Arial"/>
                        </a:rPr>
                        <a:t>I</a:t>
                      </a:r>
                      <a:r>
                        <a:rPr lang="en-US" sz="1400" spc="5" dirty="0">
                          <a:effectLst/>
                          <a:latin typeface="+mn-lt"/>
                          <a:ea typeface="Arial"/>
                        </a:rPr>
                        <a:t>P</a:t>
                      </a:r>
                      <a:r>
                        <a:rPr lang="en-US" sz="1400" spc="-20" dirty="0">
                          <a:effectLst/>
                          <a:latin typeface="+mn-lt"/>
                          <a:ea typeface="Arial"/>
                        </a:rPr>
                        <a:t>A</a:t>
                      </a:r>
                      <a:r>
                        <a:rPr lang="en-US" sz="1400" spc="20" dirty="0">
                          <a:effectLst/>
                          <a:latin typeface="+mn-lt"/>
                          <a:ea typeface="Arial"/>
                        </a:rPr>
                        <a:t>W</a:t>
                      </a:r>
                      <a:r>
                        <a:rPr lang="en-US" sz="1400" dirty="0">
                          <a:effectLst/>
                          <a:latin typeface="+mn-lt"/>
                          <a:ea typeface="Arial"/>
                        </a:rPr>
                        <a:t>S</a:t>
                      </a:r>
                      <a:endParaRPr lang="en-US" sz="1400" dirty="0">
                        <a:effectLst/>
                        <a:latin typeface="+mn-lt"/>
                        <a:ea typeface="Times New Roman"/>
                      </a:endParaRPr>
                    </a:p>
                  </a:txBody>
                  <a:tcPr marL="73025" marR="73025" marT="0" marB="0"/>
                </a:tc>
              </a:tr>
            </a:tbl>
          </a:graphicData>
        </a:graphic>
      </p:graphicFrame>
    </p:spTree>
    <p:extLst>
      <p:ext uri="{BB962C8B-B14F-4D97-AF65-F5344CB8AC3E}">
        <p14:creationId xmlns:p14="http://schemas.microsoft.com/office/powerpoint/2010/main" val="3615887867"/>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Risk (Task 2)</a:t>
            </a:r>
            <a:endParaRPr lang="en-US" dirty="0"/>
          </a:p>
        </p:txBody>
      </p:sp>
      <p:sp>
        <p:nvSpPr>
          <p:cNvPr id="3" name="Content Placeholder 2"/>
          <p:cNvSpPr>
            <a:spLocks noGrp="1"/>
          </p:cNvSpPr>
          <p:nvPr>
            <p:ph idx="1"/>
          </p:nvPr>
        </p:nvSpPr>
        <p:spPr/>
        <p:txBody>
          <a:bodyPr/>
          <a:lstStyle/>
          <a:p>
            <a:r>
              <a:rPr lang="en-US" dirty="0" smtClean="0"/>
              <a:t>Security concerns are transformed into distinct, tangible risk scenarios that can be described and measured. </a:t>
            </a:r>
          </a:p>
          <a:p>
            <a:r>
              <a:rPr lang="en-US" dirty="0" smtClean="0"/>
              <a:t>Sub-tasks:</a:t>
            </a:r>
          </a:p>
          <a:p>
            <a:pPr lvl="1"/>
            <a:r>
              <a:rPr lang="en-US" dirty="0" smtClean="0"/>
              <a:t>Identify threat.</a:t>
            </a:r>
          </a:p>
          <a:p>
            <a:pPr lvl="1"/>
            <a:r>
              <a:rPr lang="en-US" dirty="0" smtClean="0"/>
              <a:t>Establish consequence.</a:t>
            </a:r>
          </a:p>
          <a:p>
            <a:pPr lvl="1"/>
            <a:r>
              <a:rPr lang="en-US" dirty="0" smtClean="0"/>
              <a:t>Identify enablers.</a:t>
            </a:r>
          </a:p>
          <a:p>
            <a:pPr lvl="1"/>
            <a:r>
              <a:rPr lang="en-US" dirty="0" smtClean="0"/>
              <a:t>Document risk statement.</a:t>
            </a:r>
          </a:p>
          <a:p>
            <a:endParaRPr lang="en-US" dirty="0"/>
          </a:p>
        </p:txBody>
      </p:sp>
    </p:spTree>
    <p:extLst>
      <p:ext uri="{BB962C8B-B14F-4D97-AF65-F5344CB8AC3E}">
        <p14:creationId xmlns:p14="http://schemas.microsoft.com/office/powerpoint/2010/main" val="414584462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dirty="0" smtClean="0"/>
              <a:t>Security Risk Components</a:t>
            </a:r>
          </a:p>
        </p:txBody>
      </p:sp>
      <p:graphicFrame>
        <p:nvGraphicFramePr>
          <p:cNvPr id="877573" name="Object 5"/>
          <p:cNvGraphicFramePr>
            <a:graphicFrameLocks noChangeAspect="1"/>
          </p:cNvGraphicFramePr>
          <p:nvPr>
            <p:extLst>
              <p:ext uri="{D42A27DB-BD31-4B8C-83A1-F6EECF244321}">
                <p14:modId xmlns:p14="http://schemas.microsoft.com/office/powerpoint/2010/main" val="451750903"/>
              </p:ext>
            </p:extLst>
          </p:nvPr>
        </p:nvGraphicFramePr>
        <p:xfrm>
          <a:off x="1295400" y="2133600"/>
          <a:ext cx="6096000" cy="2707897"/>
        </p:xfrm>
        <a:graphic>
          <a:graphicData uri="http://schemas.openxmlformats.org/presentationml/2006/ole">
            <mc:AlternateContent xmlns:mc="http://schemas.openxmlformats.org/markup-compatibility/2006">
              <mc:Choice xmlns:v="urn:schemas-microsoft-com:vml" Requires="v">
                <p:oleObj spid="_x0000_s9317" name="Visio" r:id="rId4" imgW="5989455" imgH="2660490" progId="Visio.Drawing.11">
                  <p:embed/>
                </p:oleObj>
              </mc:Choice>
              <mc:Fallback>
                <p:oleObj name="Visio" r:id="rId4" imgW="5989455" imgH="2660490"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133600"/>
                        <a:ext cx="6096000" cy="2707897"/>
                      </a:xfrm>
                      <a:prstGeom prst="rect">
                        <a:avLst/>
                      </a:prstGeom>
                      <a:noFill/>
                      <a:ln>
                        <a:noFill/>
                      </a:ln>
                      <a:effectLst/>
                      <a:extLst/>
                    </p:spPr>
                  </p:pic>
                </p:oleObj>
              </mc:Fallback>
            </mc:AlternateContent>
          </a:graphicData>
        </a:graphic>
      </p:graphicFrame>
      <p:sp>
        <p:nvSpPr>
          <p:cNvPr id="2" name="TextBox 1"/>
          <p:cNvSpPr txBox="1"/>
          <p:nvPr/>
        </p:nvSpPr>
        <p:spPr>
          <a:xfrm>
            <a:off x="1295400" y="1600200"/>
            <a:ext cx="1828800" cy="461665"/>
          </a:xfrm>
          <a:prstGeom prst="rect">
            <a:avLst/>
          </a:prstGeom>
          <a:noFill/>
        </p:spPr>
        <p:txBody>
          <a:bodyPr wrap="square" rtlCol="0">
            <a:spAutoFit/>
          </a:bodyPr>
          <a:lstStyle/>
          <a:p>
            <a:pPr algn="ctr">
              <a:spcBef>
                <a:spcPct val="30000"/>
              </a:spcBef>
            </a:pPr>
            <a:r>
              <a:rPr lang="en-US" sz="2400" b="1" dirty="0" smtClean="0">
                <a:solidFill>
                  <a:srgbClr val="C00000"/>
                </a:solidFill>
                <a:latin typeface="Arial" charset="0"/>
                <a:ea typeface="ＭＳ Ｐゴシック" pitchFamily="1" charset="-128"/>
              </a:rPr>
              <a:t>Threat</a:t>
            </a:r>
            <a:endParaRPr lang="en-US" sz="2400" b="1" dirty="0">
              <a:solidFill>
                <a:srgbClr val="C00000"/>
              </a:solidFill>
              <a:latin typeface="Arial" charset="0"/>
              <a:ea typeface="ＭＳ Ｐゴシック" pitchFamily="1" charset="-128"/>
            </a:endParaRPr>
          </a:p>
        </p:txBody>
      </p:sp>
      <p:sp>
        <p:nvSpPr>
          <p:cNvPr id="8" name="TextBox 7"/>
          <p:cNvSpPr txBox="1"/>
          <p:nvPr/>
        </p:nvSpPr>
        <p:spPr>
          <a:xfrm>
            <a:off x="1447800" y="4876800"/>
            <a:ext cx="1828800" cy="461665"/>
          </a:xfrm>
          <a:prstGeom prst="rect">
            <a:avLst/>
          </a:prstGeom>
          <a:noFill/>
        </p:spPr>
        <p:txBody>
          <a:bodyPr wrap="square" rtlCol="0">
            <a:spAutoFit/>
          </a:bodyPr>
          <a:lstStyle/>
          <a:p>
            <a:pPr algn="ctr">
              <a:spcBef>
                <a:spcPct val="30000"/>
              </a:spcBef>
            </a:pPr>
            <a:r>
              <a:rPr lang="en-US" sz="2400" b="1" dirty="0" smtClean="0">
                <a:solidFill>
                  <a:srgbClr val="C00000"/>
                </a:solidFill>
                <a:latin typeface="Arial" charset="0"/>
                <a:ea typeface="ＭＳ Ｐゴシック" pitchFamily="1" charset="-128"/>
              </a:rPr>
              <a:t>Enablers</a:t>
            </a:r>
            <a:endParaRPr lang="en-US" sz="2400" b="1" dirty="0">
              <a:solidFill>
                <a:srgbClr val="C00000"/>
              </a:solidFill>
              <a:latin typeface="Arial" charset="0"/>
              <a:ea typeface="ＭＳ Ｐゴシック" pitchFamily="1" charset="-128"/>
            </a:endParaRPr>
          </a:p>
        </p:txBody>
      </p:sp>
      <p:sp>
        <p:nvSpPr>
          <p:cNvPr id="9" name="TextBox 8"/>
          <p:cNvSpPr txBox="1"/>
          <p:nvPr/>
        </p:nvSpPr>
        <p:spPr>
          <a:xfrm>
            <a:off x="5257800" y="3886200"/>
            <a:ext cx="2209800" cy="461665"/>
          </a:xfrm>
          <a:prstGeom prst="rect">
            <a:avLst/>
          </a:prstGeom>
          <a:noFill/>
        </p:spPr>
        <p:txBody>
          <a:bodyPr wrap="square" rtlCol="0">
            <a:spAutoFit/>
          </a:bodyPr>
          <a:lstStyle/>
          <a:p>
            <a:pPr algn="ctr">
              <a:spcBef>
                <a:spcPct val="30000"/>
              </a:spcBef>
            </a:pPr>
            <a:r>
              <a:rPr lang="en-US" sz="2400" b="1" dirty="0" smtClean="0">
                <a:solidFill>
                  <a:srgbClr val="C00000"/>
                </a:solidFill>
                <a:latin typeface="Arial" charset="0"/>
                <a:ea typeface="ＭＳ Ｐゴシック" pitchFamily="1" charset="-128"/>
              </a:rPr>
              <a:t>Consequence</a:t>
            </a:r>
            <a:endParaRPr lang="en-US" sz="2400" b="1" dirty="0">
              <a:solidFill>
                <a:srgbClr val="C00000"/>
              </a:solidFill>
              <a:latin typeface="Arial" charset="0"/>
              <a:ea typeface="ＭＳ Ｐゴシック" pitchFamily="1" charset="-128"/>
            </a:endParaRPr>
          </a:p>
        </p:txBody>
      </p:sp>
    </p:spTree>
    <p:extLst>
      <p:ext uri="{BB962C8B-B14F-4D97-AF65-F5344CB8AC3E}">
        <p14:creationId xmlns:p14="http://schemas.microsoft.com/office/powerpoint/2010/main" val="311895816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 Questions: </a:t>
            </a:r>
            <a:r>
              <a:rPr lang="en-US" i="1" dirty="0" smtClean="0"/>
              <a:t>Identify Threat</a:t>
            </a:r>
            <a:endParaRPr lang="en-US" i="1" dirty="0"/>
          </a:p>
        </p:txBody>
      </p:sp>
      <p:sp>
        <p:nvSpPr>
          <p:cNvPr id="3" name="Content Placeholder 2"/>
          <p:cNvSpPr>
            <a:spLocks noGrp="1"/>
          </p:cNvSpPr>
          <p:nvPr>
            <p:ph idx="1"/>
          </p:nvPr>
        </p:nvSpPr>
        <p:spPr>
          <a:xfrm>
            <a:off x="304800" y="1143000"/>
            <a:ext cx="8686800" cy="4953000"/>
          </a:xfrm>
        </p:spPr>
        <p:txBody>
          <a:bodyPr/>
          <a:lstStyle/>
          <a:p>
            <a:r>
              <a:rPr lang="en-US" sz="2400" dirty="0" smtClean="0"/>
              <a:t>What scenarios are putting the target at risk?</a:t>
            </a:r>
          </a:p>
          <a:p>
            <a:pPr lvl="1"/>
            <a:r>
              <a:rPr lang="en-US" sz="2000" dirty="0" smtClean="0"/>
              <a:t>The actor poses as another actor or entity.</a:t>
            </a:r>
          </a:p>
          <a:p>
            <a:pPr lvl="1"/>
            <a:r>
              <a:rPr lang="en-US" sz="2000" dirty="0" smtClean="0"/>
              <a:t>Information or code is modified.</a:t>
            </a:r>
          </a:p>
          <a:p>
            <a:pPr lvl="1"/>
            <a:r>
              <a:rPr lang="en-US" sz="2000" dirty="0" smtClean="0"/>
              <a:t>Sensitive or proprietary information is viewed by the actor or other individuals.</a:t>
            </a:r>
          </a:p>
          <a:p>
            <a:pPr lvl="1"/>
            <a:r>
              <a:rPr lang="en-US" sz="2000" dirty="0" smtClean="0"/>
              <a:t>Access to important information or services is interrupted, temporarily unavailable, or unusable.</a:t>
            </a:r>
          </a:p>
          <a:p>
            <a:pPr lvl="1"/>
            <a:r>
              <a:rPr lang="en-US" sz="2000" dirty="0" smtClean="0"/>
              <a:t>Information is destroyed or lost.</a:t>
            </a:r>
          </a:p>
          <a:p>
            <a:pPr lvl="1"/>
            <a:r>
              <a:rPr lang="en-US" sz="2000" dirty="0" smtClean="0"/>
              <a:t>The actor (human) denies having performed an action that other parties can neither confirm nor contradict.</a:t>
            </a:r>
          </a:p>
          <a:p>
            <a:pPr lvl="1"/>
            <a:r>
              <a:rPr lang="en-US" sz="2000" dirty="0" smtClean="0"/>
              <a:t>The actor or other gains system access and privileges that he or she is not supposed to have.</a:t>
            </a:r>
          </a:p>
          <a:p>
            <a:r>
              <a:rPr lang="en-US" sz="2400" dirty="0" smtClean="0"/>
              <a:t>Who or what is the source of the risk? </a:t>
            </a:r>
          </a:p>
          <a:p>
            <a:r>
              <a:rPr lang="en-US" sz="2400" dirty="0" smtClean="0"/>
              <a:t>What is the motive of the source (if applicable)?</a:t>
            </a:r>
          </a:p>
          <a:p>
            <a:r>
              <a:rPr lang="en-US" sz="2400" dirty="0" smtClean="0"/>
              <a:t>How is the target affected?</a:t>
            </a:r>
          </a:p>
          <a:p>
            <a:endParaRPr lang="en-US" dirty="0"/>
          </a:p>
        </p:txBody>
      </p:sp>
    </p:spTree>
    <p:extLst>
      <p:ext uri="{BB962C8B-B14F-4D97-AF65-F5344CB8AC3E}">
        <p14:creationId xmlns:p14="http://schemas.microsoft.com/office/powerpoint/2010/main" val="483381241"/>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Threat</a:t>
            </a:r>
            <a:endParaRPr lang="en-US" i="1" dirty="0"/>
          </a:p>
        </p:txBody>
      </p:sp>
      <p:sp>
        <p:nvSpPr>
          <p:cNvPr id="3" name="Content Placeholder 2"/>
          <p:cNvSpPr>
            <a:spLocks noGrp="1"/>
          </p:cNvSpPr>
          <p:nvPr>
            <p:ph idx="1"/>
          </p:nvPr>
        </p:nvSpPr>
        <p:spPr/>
        <p:txBody>
          <a:bodyPr/>
          <a:lstStyle/>
          <a:p>
            <a:r>
              <a:rPr lang="en-US" dirty="0" smtClean="0"/>
              <a:t>An outside attacker with malicious intent obtains a valid certificate and uses it to send an illegitimate CAP-compliant message that sends people to a dangerous location.</a:t>
            </a:r>
          </a:p>
          <a:p>
            <a:endParaRPr lang="en-US" dirty="0" smtClean="0"/>
          </a:p>
          <a:p>
            <a:r>
              <a:rPr lang="en-US" dirty="0" smtClean="0"/>
              <a:t>Threat components :</a:t>
            </a:r>
          </a:p>
          <a:p>
            <a:pPr lvl="1"/>
            <a:r>
              <a:rPr lang="en-US" i="1" dirty="0" smtClean="0"/>
              <a:t>Actor</a:t>
            </a:r>
            <a:r>
              <a:rPr lang="en-US" dirty="0" smtClean="0"/>
              <a:t>—a person with an outsider’s knowledge of the organization</a:t>
            </a:r>
          </a:p>
          <a:p>
            <a:pPr lvl="1"/>
            <a:r>
              <a:rPr lang="en-US" i="1" dirty="0" smtClean="0"/>
              <a:t>Motive</a:t>
            </a:r>
            <a:r>
              <a:rPr lang="en-US" dirty="0" smtClean="0"/>
              <a:t>—malicious intent</a:t>
            </a:r>
          </a:p>
          <a:p>
            <a:pPr lvl="1"/>
            <a:r>
              <a:rPr lang="en-US" i="1" dirty="0" smtClean="0"/>
              <a:t>Action</a:t>
            </a:r>
            <a:r>
              <a:rPr lang="en-US" dirty="0" smtClean="0"/>
              <a:t>—the actor obtains a valid certificate and uses it to send an illegitimate CAP-compliant message that sends people to a dangerous location</a:t>
            </a:r>
          </a:p>
          <a:p>
            <a:endParaRPr lang="en-US" dirty="0"/>
          </a:p>
        </p:txBody>
      </p:sp>
    </p:spTree>
    <p:extLst>
      <p:ext uri="{BB962C8B-B14F-4D97-AF65-F5344CB8AC3E}">
        <p14:creationId xmlns:p14="http://schemas.microsoft.com/office/powerpoint/2010/main" val="3723319597"/>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 Question: </a:t>
            </a:r>
            <a:r>
              <a:rPr lang="en-US" i="1" dirty="0" smtClean="0"/>
              <a:t>Establish Consequence</a:t>
            </a:r>
            <a:endParaRPr lang="en-US" i="1" dirty="0"/>
          </a:p>
        </p:txBody>
      </p:sp>
      <p:sp>
        <p:nvSpPr>
          <p:cNvPr id="3" name="Content Placeholder 2"/>
          <p:cNvSpPr>
            <a:spLocks noGrp="1"/>
          </p:cNvSpPr>
          <p:nvPr>
            <p:ph idx="1"/>
          </p:nvPr>
        </p:nvSpPr>
        <p:spPr/>
        <p:txBody>
          <a:bodyPr/>
          <a:lstStyle/>
          <a:p>
            <a:r>
              <a:rPr lang="en-US" dirty="0" smtClean="0"/>
              <a:t>If the threat occurs, what impacts might ensue?</a:t>
            </a:r>
          </a:p>
          <a:p>
            <a:pPr lvl="1"/>
            <a:r>
              <a:rPr lang="en-US" dirty="0" smtClean="0"/>
              <a:t>Health and safety issues</a:t>
            </a:r>
          </a:p>
          <a:p>
            <a:pPr lvl="1"/>
            <a:r>
              <a:rPr lang="en-US" dirty="0" smtClean="0"/>
              <a:t>Financial losses</a:t>
            </a:r>
          </a:p>
          <a:p>
            <a:pPr lvl="1"/>
            <a:r>
              <a:rPr lang="en-US" dirty="0" smtClean="0"/>
              <a:t>Productivity loses</a:t>
            </a:r>
          </a:p>
          <a:p>
            <a:pPr lvl="1"/>
            <a:r>
              <a:rPr lang="en-US" dirty="0" smtClean="0"/>
              <a:t>Loss of reputation</a:t>
            </a:r>
          </a:p>
          <a:p>
            <a:pPr lvl="1"/>
            <a:r>
              <a:rPr lang="en-US" dirty="0" smtClean="0"/>
              <a:t>Other</a:t>
            </a:r>
          </a:p>
          <a:p>
            <a:endParaRPr lang="en-US" dirty="0"/>
          </a:p>
        </p:txBody>
      </p:sp>
    </p:spTree>
    <p:extLst>
      <p:ext uri="{BB962C8B-B14F-4D97-AF65-F5344CB8AC3E}">
        <p14:creationId xmlns:p14="http://schemas.microsoft.com/office/powerpoint/2010/main" val="3774928850"/>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Consequence</a:t>
            </a:r>
            <a:endParaRPr lang="en-US" i="1" dirty="0"/>
          </a:p>
        </p:txBody>
      </p:sp>
      <p:sp>
        <p:nvSpPr>
          <p:cNvPr id="3" name="Content Placeholder 2"/>
          <p:cNvSpPr>
            <a:spLocks noGrp="1"/>
          </p:cNvSpPr>
          <p:nvPr>
            <p:ph idx="1"/>
          </p:nvPr>
        </p:nvSpPr>
        <p:spPr/>
        <p:txBody>
          <a:bodyPr/>
          <a:lstStyle/>
          <a:p>
            <a:pPr lvl="0"/>
            <a:r>
              <a:rPr lang="en-US" dirty="0" smtClean="0"/>
              <a:t>People could be put in harm’s way, resulting in injuries and death. </a:t>
            </a:r>
          </a:p>
          <a:p>
            <a:pPr lvl="0"/>
            <a:r>
              <a:rPr lang="en-US" dirty="0" smtClean="0"/>
              <a:t>Alert originators and state approvers could be held liable for damages. </a:t>
            </a:r>
          </a:p>
          <a:p>
            <a:pPr lvl="0"/>
            <a:r>
              <a:rPr lang="en-US" dirty="0" smtClean="0"/>
              <a:t>The reputation of WEA could be damaged.</a:t>
            </a:r>
          </a:p>
          <a:p>
            <a:pPr lvl="0"/>
            <a:r>
              <a:rPr lang="en-US" dirty="0" smtClean="0"/>
              <a:t>The reputations of alert originators could be damaged.</a:t>
            </a:r>
          </a:p>
          <a:p>
            <a:pPr lvl="0"/>
            <a:r>
              <a:rPr lang="en-US" dirty="0" smtClean="0"/>
              <a:t>Future attacks could become more likely (i.e., copy-cat attacks).</a:t>
            </a:r>
          </a:p>
          <a:p>
            <a:endParaRPr lang="en-US" dirty="0"/>
          </a:p>
        </p:txBody>
      </p:sp>
    </p:spTree>
    <p:extLst>
      <p:ext uri="{BB962C8B-B14F-4D97-AF65-F5344CB8AC3E}">
        <p14:creationId xmlns:p14="http://schemas.microsoft.com/office/powerpoint/2010/main" val="2608054952"/>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 Question: </a:t>
            </a:r>
            <a:r>
              <a:rPr lang="en-US" i="1" dirty="0" smtClean="0"/>
              <a:t>Identify Enablers</a:t>
            </a:r>
            <a:endParaRPr lang="en-US" i="1" dirty="0"/>
          </a:p>
        </p:txBody>
      </p:sp>
      <p:sp>
        <p:nvSpPr>
          <p:cNvPr id="3" name="Content Placeholder 2"/>
          <p:cNvSpPr>
            <a:spLocks noGrp="1"/>
          </p:cNvSpPr>
          <p:nvPr>
            <p:ph idx="1"/>
          </p:nvPr>
        </p:nvSpPr>
        <p:spPr/>
        <p:txBody>
          <a:bodyPr/>
          <a:lstStyle/>
          <a:p>
            <a:r>
              <a:rPr lang="en-US" dirty="0" smtClean="0"/>
              <a:t>What conditions or circumstances are enabling the risk to occur? </a:t>
            </a:r>
          </a:p>
          <a:p>
            <a:pPr lvl="1"/>
            <a:r>
              <a:rPr lang="en-US" dirty="0" smtClean="0"/>
              <a:t>Organization, policy, or procedure weaknesses</a:t>
            </a:r>
          </a:p>
          <a:p>
            <a:pPr lvl="1"/>
            <a:r>
              <a:rPr lang="en-US" dirty="0" smtClean="0"/>
              <a:t>Technical weaknesses or vulnerabilities</a:t>
            </a:r>
          </a:p>
          <a:p>
            <a:pPr lvl="1"/>
            <a:r>
              <a:rPr lang="en-US" dirty="0" smtClean="0"/>
              <a:t>Actions of organizations staff (e.g., IT staff, users)</a:t>
            </a:r>
          </a:p>
          <a:p>
            <a:pPr lvl="1"/>
            <a:r>
              <a:rPr lang="en-US" dirty="0" smtClean="0"/>
              <a:t>Actions of collaborators or partners</a:t>
            </a:r>
          </a:p>
          <a:p>
            <a:pPr lvl="1"/>
            <a:r>
              <a:rPr lang="en-US" dirty="0" smtClean="0"/>
              <a:t>Interfaces of systems</a:t>
            </a:r>
          </a:p>
          <a:p>
            <a:pPr lvl="1"/>
            <a:r>
              <a:rPr lang="en-US" dirty="0" smtClean="0"/>
              <a:t>Data flows</a:t>
            </a:r>
          </a:p>
          <a:p>
            <a:pPr lvl="1"/>
            <a:r>
              <a:rPr lang="en-US" dirty="0" smtClean="0"/>
              <a:t>Software or system design</a:t>
            </a:r>
          </a:p>
          <a:p>
            <a:pPr lvl="1"/>
            <a:r>
              <a:rPr lang="en-US" dirty="0" smtClean="0"/>
              <a:t>Other</a:t>
            </a:r>
          </a:p>
          <a:p>
            <a:endParaRPr lang="en-US" dirty="0"/>
          </a:p>
        </p:txBody>
      </p:sp>
    </p:spTree>
    <p:extLst>
      <p:ext uri="{BB962C8B-B14F-4D97-AF65-F5344CB8AC3E}">
        <p14:creationId xmlns:p14="http://schemas.microsoft.com/office/powerpoint/2010/main" val="215131116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4181475" y="5726113"/>
            <a:ext cx="184150" cy="396875"/>
          </a:xfrm>
          <a:prstGeom prst="rect">
            <a:avLst/>
          </a:prstGeom>
          <a:noFill/>
          <a:ln w="6350">
            <a:noFill/>
            <a:miter lim="800000"/>
            <a:headEnd/>
            <a:tailEnd/>
          </a:ln>
        </p:spPr>
        <p:txBody>
          <a:bodyPr wrap="none" anchor="ctr">
            <a:spAutoFit/>
          </a:bodyPr>
          <a:lstStyle/>
          <a:p>
            <a:pPr algn="ctr">
              <a:spcBef>
                <a:spcPct val="50000"/>
              </a:spcBef>
            </a:pPr>
            <a:endParaRPr lang="en-US" sz="2000" dirty="0"/>
          </a:p>
        </p:txBody>
      </p:sp>
      <p:sp>
        <p:nvSpPr>
          <p:cNvPr id="3075" name="Rectangle 49"/>
          <p:cNvSpPr>
            <a:spLocks noGrp="1" noChangeArrowheads="1"/>
          </p:cNvSpPr>
          <p:nvPr>
            <p:ph type="ctrTitle"/>
          </p:nvPr>
        </p:nvSpPr>
        <p:spPr/>
        <p:txBody>
          <a:bodyPr/>
          <a:lstStyle/>
          <a:p>
            <a:r>
              <a:rPr lang="en-US" dirty="0" smtClean="0"/>
              <a:t>Risk Analysis and SQUARE Steps 3-4</a:t>
            </a:r>
            <a:br>
              <a:rPr lang="en-US" dirty="0" smtClean="0"/>
            </a:br>
            <a:endParaRPr lang="en-US" dirty="0"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Enablers -1</a:t>
            </a:r>
            <a:endParaRPr lang="en-US" i="1" dirty="0"/>
          </a:p>
        </p:txBody>
      </p:sp>
      <p:sp>
        <p:nvSpPr>
          <p:cNvPr id="3" name="Content Placeholder 2"/>
          <p:cNvSpPr>
            <a:spLocks noGrp="1"/>
          </p:cNvSpPr>
          <p:nvPr>
            <p:ph idx="1"/>
          </p:nvPr>
        </p:nvSpPr>
        <p:spPr>
          <a:xfrm>
            <a:off x="304800" y="1143000"/>
            <a:ext cx="8686800" cy="4953000"/>
          </a:xfrm>
        </p:spPr>
        <p:txBody>
          <a:bodyPr/>
          <a:lstStyle/>
          <a:p>
            <a:pPr lvl="0"/>
            <a:r>
              <a:rPr lang="en-US" sz="2600" dirty="0" smtClean="0"/>
              <a:t>A valid certificate could be captured by an attacker.</a:t>
            </a:r>
          </a:p>
          <a:p>
            <a:pPr lvl="1"/>
            <a:r>
              <a:rPr lang="en-US" sz="2200" dirty="0" smtClean="0"/>
              <a:t>Certificates are sent to recipients in encrypted email. This email is replicated in many locations, including</a:t>
            </a:r>
          </a:p>
          <a:p>
            <a:pPr lvl="2"/>
            <a:r>
              <a:rPr lang="en-US" sz="1800" dirty="0" smtClean="0"/>
              <a:t>Computers of recipients</a:t>
            </a:r>
          </a:p>
          <a:p>
            <a:pPr lvl="2"/>
            <a:r>
              <a:rPr lang="en-US" sz="1800" dirty="0" smtClean="0"/>
              <a:t>Email servers</a:t>
            </a:r>
          </a:p>
          <a:p>
            <a:pPr lvl="2"/>
            <a:r>
              <a:rPr lang="en-US" sz="1800" dirty="0" smtClean="0"/>
              <a:t>Email server/recipient computer back-ups</a:t>
            </a:r>
          </a:p>
          <a:p>
            <a:pPr lvl="2"/>
            <a:r>
              <a:rPr lang="en-US" sz="1800" dirty="0" smtClean="0"/>
              <a:t>Off-site storage of backup tapes</a:t>
            </a:r>
          </a:p>
          <a:p>
            <a:pPr lvl="1"/>
            <a:r>
              <a:rPr lang="en-US" sz="2200" dirty="0" smtClean="0"/>
              <a:t>The attacker could compromise the Emergency Operations Center or vendor to gain access to the certificate (e.g., through social engineering).</a:t>
            </a:r>
          </a:p>
          <a:p>
            <a:pPr lvl="1"/>
            <a:r>
              <a:rPr lang="en-US" sz="2200" dirty="0" smtClean="0"/>
              <a:t>Limited control over the distribution and use of certificates could enable an attacker to obtain access to a certificate.</a:t>
            </a:r>
          </a:p>
          <a:p>
            <a:r>
              <a:rPr lang="en-US" sz="2600" dirty="0" smtClean="0"/>
              <a:t>Unencrypted certificates could be stored on recipient’s systems. </a:t>
            </a:r>
          </a:p>
          <a:p>
            <a:r>
              <a:rPr lang="en-US" sz="2600" dirty="0" smtClean="0"/>
              <a:t>Management of certificates is performed manually. </a:t>
            </a:r>
            <a:endParaRPr lang="en-US" sz="2600" dirty="0"/>
          </a:p>
        </p:txBody>
      </p:sp>
    </p:spTree>
    <p:extLst>
      <p:ext uri="{BB962C8B-B14F-4D97-AF65-F5344CB8AC3E}">
        <p14:creationId xmlns:p14="http://schemas.microsoft.com/office/powerpoint/2010/main" val="126399118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Enablers -2</a:t>
            </a:r>
            <a:endParaRPr lang="en-US" i="1" dirty="0"/>
          </a:p>
        </p:txBody>
      </p:sp>
      <p:sp>
        <p:nvSpPr>
          <p:cNvPr id="3" name="Content Placeholder 2"/>
          <p:cNvSpPr>
            <a:spLocks noGrp="1"/>
          </p:cNvSpPr>
          <p:nvPr>
            <p:ph idx="1"/>
          </p:nvPr>
        </p:nvSpPr>
        <p:spPr/>
        <p:txBody>
          <a:bodyPr/>
          <a:lstStyle/>
          <a:p>
            <a:pPr lvl="0"/>
            <a:r>
              <a:rPr lang="en-US" dirty="0" smtClean="0"/>
              <a:t>An Emergency Operations Center’s certificate would provide an attacker with access to all IPAWS capabilities. </a:t>
            </a:r>
          </a:p>
          <a:p>
            <a:pPr lvl="0"/>
            <a:r>
              <a:rPr lang="en-US" dirty="0" smtClean="0"/>
              <a:t>The knowledge of what constitutes a CAP-compliant message is publicly documented.</a:t>
            </a:r>
          </a:p>
          <a:p>
            <a:r>
              <a:rPr lang="en-US" dirty="0" smtClean="0"/>
              <a:t>The number of vendors that provide Alert Originating System (AOS) software is small. Each vendor controls a large number of certificates. A compromised vendor could provide an attacker with many potential targets.</a:t>
            </a:r>
          </a:p>
          <a:p>
            <a:endParaRPr lang="en-US" dirty="0"/>
          </a:p>
        </p:txBody>
      </p:sp>
    </p:spTree>
    <p:extLst>
      <p:ext uri="{BB962C8B-B14F-4D97-AF65-F5344CB8AC3E}">
        <p14:creationId xmlns:p14="http://schemas.microsoft.com/office/powerpoint/2010/main" val="1233822250"/>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 </a:t>
            </a:r>
            <a:r>
              <a:rPr lang="en-US" i="1" dirty="0" smtClean="0"/>
              <a:t>Risk Statement</a:t>
            </a:r>
            <a:endParaRPr lang="en-US" i="1" dirty="0"/>
          </a:p>
        </p:txBody>
      </p:sp>
      <p:sp>
        <p:nvSpPr>
          <p:cNvPr id="3" name="Content Placeholder 2"/>
          <p:cNvSpPr>
            <a:spLocks noGrp="1"/>
          </p:cNvSpPr>
          <p:nvPr>
            <p:ph idx="1"/>
          </p:nvPr>
        </p:nvSpPr>
        <p:spPr/>
        <p:txBody>
          <a:bodyPr/>
          <a:lstStyle/>
          <a:p>
            <a:r>
              <a:rPr lang="en-US" dirty="0" smtClean="0"/>
              <a:t>A risk statement is a succinct and unique description of a risk. </a:t>
            </a:r>
          </a:p>
          <a:p>
            <a:r>
              <a:rPr lang="en-US" dirty="0" smtClean="0"/>
              <a:t>Risk statements typically describe</a:t>
            </a:r>
          </a:p>
          <a:p>
            <a:pPr lvl="1"/>
            <a:r>
              <a:rPr lang="en-US" dirty="0" smtClean="0"/>
              <a:t>A circumstance with the potential to produce loss (i.e., threat)</a:t>
            </a:r>
          </a:p>
          <a:p>
            <a:pPr lvl="1"/>
            <a:r>
              <a:rPr lang="en-US" dirty="0" smtClean="0"/>
              <a:t>The loss that will occur if that circumstance is realized (i.e., consequence)</a:t>
            </a:r>
          </a:p>
          <a:p>
            <a:r>
              <a:rPr lang="en-US" dirty="0" smtClean="0"/>
              <a:t>The if-then format is often used to capture a risk. </a:t>
            </a:r>
          </a:p>
          <a:p>
            <a:pPr lvl="1"/>
            <a:r>
              <a:rPr lang="en-US" dirty="0" smtClean="0"/>
              <a:t>The </a:t>
            </a:r>
            <a:r>
              <a:rPr lang="en-US" i="1" dirty="0" smtClean="0"/>
              <a:t>if</a:t>
            </a:r>
            <a:r>
              <a:rPr lang="en-US" dirty="0" smtClean="0"/>
              <a:t> part of the statement describes the threat.</a:t>
            </a:r>
          </a:p>
          <a:p>
            <a:pPr lvl="1"/>
            <a:r>
              <a:rPr lang="en-US" dirty="0" smtClean="0"/>
              <a:t>The </a:t>
            </a:r>
            <a:r>
              <a:rPr lang="en-US" i="1" dirty="0" smtClean="0"/>
              <a:t>then</a:t>
            </a:r>
            <a:r>
              <a:rPr lang="en-US" dirty="0" smtClean="0"/>
              <a:t> part conveys a summary of the consequences.</a:t>
            </a:r>
            <a:endParaRPr lang="en-US" dirty="0"/>
          </a:p>
        </p:txBody>
      </p:sp>
    </p:spTree>
    <p:extLst>
      <p:ext uri="{BB962C8B-B14F-4D97-AF65-F5344CB8AC3E}">
        <p14:creationId xmlns:p14="http://schemas.microsoft.com/office/powerpoint/2010/main" val="2215775122"/>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Risk Statement</a:t>
            </a:r>
            <a:endParaRPr lang="en-US" i="1" dirty="0"/>
          </a:p>
        </p:txBody>
      </p:sp>
      <p:sp>
        <p:nvSpPr>
          <p:cNvPr id="3" name="Content Placeholder 2"/>
          <p:cNvSpPr>
            <a:spLocks noGrp="1"/>
          </p:cNvSpPr>
          <p:nvPr>
            <p:ph idx="1"/>
          </p:nvPr>
        </p:nvSpPr>
        <p:spPr/>
        <p:txBody>
          <a:bodyPr/>
          <a:lstStyle/>
          <a:p>
            <a:r>
              <a:rPr lang="en-US" dirty="0" smtClean="0"/>
              <a:t>If an outside attacker with malicious intent obtains a valid certificate and uses it to send an illegitimate CAP-compliant message that sends people to a dangerous location, then health, safety, legal, financial, and reputation consequences could result. </a:t>
            </a:r>
            <a:endParaRPr lang="en-US" dirty="0"/>
          </a:p>
        </p:txBody>
      </p:sp>
    </p:spTree>
    <p:extLst>
      <p:ext uri="{BB962C8B-B14F-4D97-AF65-F5344CB8AC3E}">
        <p14:creationId xmlns:p14="http://schemas.microsoft.com/office/powerpoint/2010/main" val="1965740703"/>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a:t>
            </a:r>
            <a:r>
              <a:rPr lang="en-US" i="1" dirty="0" smtClean="0"/>
              <a:t>Risk Scenario </a:t>
            </a:r>
            <a:endParaRPr lang="en-US" i="1" dirty="0"/>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43000"/>
            <a:ext cx="8001000" cy="5257800"/>
          </a:xfrm>
          <a:prstGeom prst="rect">
            <a:avLst/>
          </a:prstGeom>
          <a:noFill/>
        </p:spPr>
      </p:pic>
    </p:spTree>
    <p:extLst>
      <p:ext uri="{BB962C8B-B14F-4D97-AF65-F5344CB8AC3E}">
        <p14:creationId xmlns:p14="http://schemas.microsoft.com/office/powerpoint/2010/main" val="2722633245"/>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Analyze Risk (Task 3)</a:t>
            </a:r>
            <a:endParaRPr lang="en-US" dirty="0"/>
          </a:p>
        </p:txBody>
      </p:sp>
      <p:sp>
        <p:nvSpPr>
          <p:cNvPr id="3" name="Content Placeholder 2"/>
          <p:cNvSpPr>
            <a:spLocks noGrp="1"/>
          </p:cNvSpPr>
          <p:nvPr>
            <p:ph idx="1"/>
          </p:nvPr>
        </p:nvSpPr>
        <p:spPr/>
        <p:txBody>
          <a:bodyPr/>
          <a:lstStyle/>
          <a:p>
            <a:r>
              <a:rPr lang="en-US" dirty="0" smtClean="0"/>
              <a:t>Each risk is analyzed in relation to predefined criteria.</a:t>
            </a:r>
          </a:p>
          <a:p>
            <a:r>
              <a:rPr lang="en-US" dirty="0" smtClean="0"/>
              <a:t>Sub-tasks:</a:t>
            </a:r>
          </a:p>
          <a:p>
            <a:pPr lvl="1"/>
            <a:r>
              <a:rPr lang="en-US" dirty="0" smtClean="0"/>
              <a:t>Establish probability.</a:t>
            </a:r>
          </a:p>
          <a:p>
            <a:pPr lvl="1"/>
            <a:r>
              <a:rPr lang="en-US" dirty="0" smtClean="0"/>
              <a:t>Establish impact.</a:t>
            </a:r>
          </a:p>
          <a:p>
            <a:pPr lvl="1"/>
            <a:r>
              <a:rPr lang="en-US" dirty="0" smtClean="0"/>
              <a:t>Determine risk exposure.</a:t>
            </a:r>
          </a:p>
          <a:p>
            <a:endParaRPr lang="en-US" dirty="0"/>
          </a:p>
        </p:txBody>
      </p:sp>
    </p:spTree>
    <p:extLst>
      <p:ext uri="{BB962C8B-B14F-4D97-AF65-F5344CB8AC3E}">
        <p14:creationId xmlns:p14="http://schemas.microsoft.com/office/powerpoint/2010/main" val="3241973613"/>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3 Questions: </a:t>
            </a:r>
            <a:r>
              <a:rPr lang="en-US" i="1" dirty="0" smtClean="0"/>
              <a:t>Establish Probability</a:t>
            </a:r>
            <a:endParaRPr lang="en-US" i="1" dirty="0"/>
          </a:p>
        </p:txBody>
      </p:sp>
      <p:sp>
        <p:nvSpPr>
          <p:cNvPr id="3" name="Content Placeholder 2"/>
          <p:cNvSpPr>
            <a:spLocks noGrp="1"/>
          </p:cNvSpPr>
          <p:nvPr>
            <p:ph idx="1"/>
          </p:nvPr>
        </p:nvSpPr>
        <p:spPr/>
        <p:txBody>
          <a:bodyPr/>
          <a:lstStyle/>
          <a:p>
            <a:pPr lvl="0"/>
            <a:r>
              <a:rPr lang="en-US" dirty="0" smtClean="0"/>
              <a:t>What is the probability that the risk will occur?</a:t>
            </a:r>
            <a:r>
              <a:rPr lang="en-US" i="1" dirty="0" smtClean="0"/>
              <a:t> </a:t>
            </a:r>
            <a:endParaRPr lang="en-US" dirty="0" smtClean="0"/>
          </a:p>
          <a:p>
            <a:pPr lvl="0"/>
            <a:r>
              <a:rPr lang="en-US" dirty="0" smtClean="0"/>
              <a:t>What is the rationale for your estimate of the risk’s probability?</a:t>
            </a:r>
          </a:p>
          <a:p>
            <a:endParaRPr lang="en-US" dirty="0"/>
          </a:p>
        </p:txBody>
      </p:sp>
    </p:spTree>
    <p:extLst>
      <p:ext uri="{BB962C8B-B14F-4D97-AF65-F5344CB8AC3E}">
        <p14:creationId xmlns:p14="http://schemas.microsoft.com/office/powerpoint/2010/main" val="3271317317"/>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Probability Criteria</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684787669"/>
              </p:ext>
            </p:extLst>
          </p:nvPr>
        </p:nvGraphicFramePr>
        <p:xfrm>
          <a:off x="299139" y="1676400"/>
          <a:ext cx="8549434" cy="3657600"/>
        </p:xfrm>
        <a:graphic>
          <a:graphicData uri="http://schemas.openxmlformats.org/presentationml/2006/ole">
            <mc:AlternateContent xmlns:mc="http://schemas.openxmlformats.org/markup-compatibility/2006">
              <mc:Choice xmlns:v="urn:schemas-microsoft-com:vml" Requires="v">
                <p:oleObj spid="_x0000_s10342" name="Document" r:id="rId4" imgW="5717658" imgH="2445956" progId="Word.Document.12">
                  <p:embed/>
                </p:oleObj>
              </mc:Choice>
              <mc:Fallback>
                <p:oleObj name="Document" r:id="rId4" imgW="5717658" imgH="2445956" progId="Word.Document.12">
                  <p:embed/>
                  <p:pic>
                    <p:nvPicPr>
                      <p:cNvPr id="0" name=""/>
                      <p:cNvPicPr/>
                      <p:nvPr/>
                    </p:nvPicPr>
                    <p:blipFill>
                      <a:blip r:embed="rId5"/>
                      <a:stretch>
                        <a:fillRect/>
                      </a:stretch>
                    </p:blipFill>
                    <p:spPr>
                      <a:xfrm>
                        <a:off x="299139" y="1676400"/>
                        <a:ext cx="8549434" cy="3657600"/>
                      </a:xfrm>
                      <a:prstGeom prst="rect">
                        <a:avLst/>
                      </a:prstGeom>
                    </p:spPr>
                  </p:pic>
                </p:oleObj>
              </mc:Fallback>
            </mc:AlternateContent>
          </a:graphicData>
        </a:graphic>
      </p:graphicFrame>
    </p:spTree>
    <p:extLst>
      <p:ext uri="{BB962C8B-B14F-4D97-AF65-F5344CB8AC3E}">
        <p14:creationId xmlns:p14="http://schemas.microsoft.com/office/powerpoint/2010/main" val="3856118825"/>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i="1" dirty="0" smtClean="0"/>
              <a:t>Probability</a:t>
            </a:r>
            <a:endParaRPr lang="en-US" i="1" dirty="0"/>
          </a:p>
        </p:txBody>
      </p:sp>
      <p:sp>
        <p:nvSpPr>
          <p:cNvPr id="8" name="Content Placeholder 7"/>
          <p:cNvSpPr>
            <a:spLocks noGrp="1"/>
          </p:cNvSpPr>
          <p:nvPr>
            <p:ph idx="1"/>
          </p:nvPr>
        </p:nvSpPr>
        <p:spPr/>
        <p:txBody>
          <a:bodyPr/>
          <a:lstStyle/>
          <a:p>
            <a:r>
              <a:rPr lang="en-US" dirty="0" smtClean="0"/>
              <a:t>Probability: </a:t>
            </a:r>
          </a:p>
          <a:p>
            <a:pPr lvl="1"/>
            <a:r>
              <a:rPr lang="en-US" dirty="0" smtClean="0"/>
              <a:t>Rare</a:t>
            </a:r>
          </a:p>
          <a:p>
            <a:r>
              <a:rPr lang="en-US" dirty="0" smtClean="0"/>
              <a:t>Rationale:</a:t>
            </a:r>
          </a:p>
          <a:p>
            <a:pPr lvl="1"/>
            <a:r>
              <a:rPr lang="en-US" dirty="0" smtClean="0"/>
              <a:t>This risk requires that a complex sequence of events occurs. </a:t>
            </a:r>
          </a:p>
          <a:p>
            <a:pPr lvl="1"/>
            <a:r>
              <a:rPr lang="en-US" dirty="0" smtClean="0"/>
              <a:t>The attacker has to be highly motivated.</a:t>
            </a:r>
          </a:p>
          <a:p>
            <a:pPr lvl="1"/>
            <a:r>
              <a:rPr lang="en-US" dirty="0" smtClean="0"/>
              <a:t>An event that requires an alert to be issued must already be imminent. People will likely verify WEA messages through other channels. To make maximize the impact, the attacker will likely take advantage of an impending event. </a:t>
            </a:r>
          </a:p>
          <a:p>
            <a:pPr lvl="1"/>
            <a:r>
              <a:rPr lang="en-US" dirty="0" smtClean="0"/>
              <a:t>WEA will need to have an established track record of success for this risk to be realized. Otherwise, people might not be inclined to follow the instructions provided in the illegitimate CAP-compliant message.</a:t>
            </a:r>
            <a:endParaRPr lang="en-US" dirty="0"/>
          </a:p>
        </p:txBody>
      </p:sp>
    </p:spTree>
    <p:extLst>
      <p:ext uri="{BB962C8B-B14F-4D97-AF65-F5344CB8AC3E}">
        <p14:creationId xmlns:p14="http://schemas.microsoft.com/office/powerpoint/2010/main" val="356773821"/>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3 Questions: </a:t>
            </a:r>
            <a:r>
              <a:rPr lang="en-US" i="1" dirty="0" smtClean="0"/>
              <a:t>Establish Impact</a:t>
            </a:r>
            <a:endParaRPr lang="en-US" i="1" dirty="0"/>
          </a:p>
        </p:txBody>
      </p:sp>
      <p:sp>
        <p:nvSpPr>
          <p:cNvPr id="3" name="Content Placeholder 2"/>
          <p:cNvSpPr>
            <a:spLocks noGrp="1"/>
          </p:cNvSpPr>
          <p:nvPr>
            <p:ph idx="1"/>
          </p:nvPr>
        </p:nvSpPr>
        <p:spPr/>
        <p:txBody>
          <a:bodyPr/>
          <a:lstStyle/>
          <a:p>
            <a:pPr lvl="0"/>
            <a:r>
              <a:rPr lang="en-US" dirty="0" smtClean="0"/>
              <a:t>If the risk were to occur, what would its impact be?</a:t>
            </a:r>
            <a:r>
              <a:rPr lang="en-US" i="1" dirty="0" smtClean="0"/>
              <a:t> </a:t>
            </a:r>
            <a:endParaRPr lang="en-US" dirty="0" smtClean="0"/>
          </a:p>
          <a:p>
            <a:pPr lvl="0"/>
            <a:r>
              <a:rPr lang="en-US" dirty="0" smtClean="0"/>
              <a:t>What is the rationale for your estimate of the risk’s impact?</a:t>
            </a:r>
          </a:p>
          <a:p>
            <a:endParaRPr lang="en-US" dirty="0"/>
          </a:p>
        </p:txBody>
      </p:sp>
    </p:spTree>
    <p:extLst>
      <p:ext uri="{BB962C8B-B14F-4D97-AF65-F5344CB8AC3E}">
        <p14:creationId xmlns:p14="http://schemas.microsoft.com/office/powerpoint/2010/main" val="30172858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r>
              <a:rPr lang="en-GB" dirty="0" smtClean="0"/>
              <a:t>Outline</a:t>
            </a:r>
            <a:endParaRPr lang="en-US" dirty="0" smtClean="0"/>
          </a:p>
        </p:txBody>
      </p:sp>
      <p:sp>
        <p:nvSpPr>
          <p:cNvPr id="4099" name="Rectangle 25"/>
          <p:cNvSpPr>
            <a:spLocks noGrp="1" noChangeArrowheads="1"/>
          </p:cNvSpPr>
          <p:nvPr>
            <p:ph idx="1"/>
          </p:nvPr>
        </p:nvSpPr>
        <p:spPr/>
        <p:txBody>
          <a:bodyPr/>
          <a:lstStyle/>
          <a:p>
            <a:r>
              <a:rPr lang="en-US" dirty="0" smtClean="0"/>
              <a:t>Risk Analysis</a:t>
            </a:r>
          </a:p>
          <a:p>
            <a:r>
              <a:rPr lang="en-US" dirty="0" smtClean="0"/>
              <a:t>SQUARE Steps 3 and 4</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Impact Criteria</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827692433"/>
              </p:ext>
            </p:extLst>
          </p:nvPr>
        </p:nvGraphicFramePr>
        <p:xfrm>
          <a:off x="985838" y="1243013"/>
          <a:ext cx="7408862" cy="4829175"/>
        </p:xfrm>
        <a:graphic>
          <a:graphicData uri="http://schemas.openxmlformats.org/presentationml/2006/ole">
            <mc:AlternateContent xmlns:mc="http://schemas.openxmlformats.org/markup-compatibility/2006">
              <mc:Choice xmlns:v="urn:schemas-microsoft-com:vml" Requires="v">
                <p:oleObj spid="_x0000_s11366" name="Document" r:id="rId4" imgW="5717658" imgH="3731735" progId="Word.Document.12">
                  <p:embed/>
                </p:oleObj>
              </mc:Choice>
              <mc:Fallback>
                <p:oleObj name="Document" r:id="rId4" imgW="5717658" imgH="3731735" progId="Word.Document.12">
                  <p:embed/>
                  <p:pic>
                    <p:nvPicPr>
                      <p:cNvPr id="0" name=""/>
                      <p:cNvPicPr/>
                      <p:nvPr/>
                    </p:nvPicPr>
                    <p:blipFill>
                      <a:blip r:embed="rId5"/>
                      <a:stretch>
                        <a:fillRect/>
                      </a:stretch>
                    </p:blipFill>
                    <p:spPr>
                      <a:xfrm>
                        <a:off x="985838" y="1243013"/>
                        <a:ext cx="7408862" cy="4829175"/>
                      </a:xfrm>
                      <a:prstGeom prst="rect">
                        <a:avLst/>
                      </a:prstGeom>
                    </p:spPr>
                  </p:pic>
                </p:oleObj>
              </mc:Fallback>
            </mc:AlternateContent>
          </a:graphicData>
        </a:graphic>
      </p:graphicFrame>
    </p:spTree>
    <p:extLst>
      <p:ext uri="{BB962C8B-B14F-4D97-AF65-F5344CB8AC3E}">
        <p14:creationId xmlns:p14="http://schemas.microsoft.com/office/powerpoint/2010/main" val="3766833761"/>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i="1" dirty="0" smtClean="0"/>
              <a:t>Impact</a:t>
            </a:r>
            <a:endParaRPr lang="en-US" i="1" dirty="0"/>
          </a:p>
        </p:txBody>
      </p:sp>
      <p:sp>
        <p:nvSpPr>
          <p:cNvPr id="8" name="Content Placeholder 7"/>
          <p:cNvSpPr>
            <a:spLocks noGrp="1"/>
          </p:cNvSpPr>
          <p:nvPr>
            <p:ph idx="1"/>
          </p:nvPr>
        </p:nvSpPr>
        <p:spPr/>
        <p:txBody>
          <a:bodyPr/>
          <a:lstStyle/>
          <a:p>
            <a:r>
              <a:rPr lang="en-US" dirty="0" smtClean="0"/>
              <a:t>Impact: </a:t>
            </a:r>
          </a:p>
          <a:p>
            <a:pPr lvl="1"/>
            <a:r>
              <a:rPr lang="en-US" dirty="0" smtClean="0"/>
              <a:t>High-Maximum</a:t>
            </a:r>
          </a:p>
          <a:p>
            <a:pPr marL="283464" lvl="1" indent="0">
              <a:buNone/>
            </a:pPr>
            <a:endParaRPr lang="en-US" dirty="0" smtClean="0"/>
          </a:p>
          <a:p>
            <a:r>
              <a:rPr lang="en-US" dirty="0" smtClean="0"/>
              <a:t>Rationale:</a:t>
            </a:r>
          </a:p>
          <a:p>
            <a:pPr lvl="1"/>
            <a:r>
              <a:rPr lang="en-US" dirty="0" smtClean="0"/>
              <a:t>The impact will ultimately depend on the severity of the event that is about to occur. </a:t>
            </a:r>
          </a:p>
          <a:p>
            <a:pPr lvl="1"/>
            <a:r>
              <a:rPr lang="en-US" dirty="0" smtClean="0"/>
              <a:t>Health and safety damages could be severe, leading to potentially large legal liabilities. </a:t>
            </a:r>
          </a:p>
          <a:p>
            <a:pPr lvl="1"/>
            <a:r>
              <a:rPr lang="en-US" dirty="0" smtClean="0"/>
              <a:t>The reputation of WEA could be severely damaged beyond repair.</a:t>
            </a:r>
            <a:endParaRPr lang="en-US" dirty="0"/>
          </a:p>
        </p:txBody>
      </p:sp>
    </p:spTree>
    <p:extLst>
      <p:ext uri="{BB962C8B-B14F-4D97-AF65-F5344CB8AC3E}">
        <p14:creationId xmlns:p14="http://schemas.microsoft.com/office/powerpoint/2010/main" val="2437663517"/>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3 Question: </a:t>
            </a:r>
            <a:r>
              <a:rPr lang="en-US" i="1" dirty="0" smtClean="0"/>
              <a:t>Determine Risk Exposure</a:t>
            </a:r>
            <a:endParaRPr lang="en-US" i="1" dirty="0"/>
          </a:p>
        </p:txBody>
      </p:sp>
      <p:sp>
        <p:nvSpPr>
          <p:cNvPr id="3" name="Content Placeholder 2"/>
          <p:cNvSpPr>
            <a:spLocks noGrp="1"/>
          </p:cNvSpPr>
          <p:nvPr>
            <p:ph idx="1"/>
          </p:nvPr>
        </p:nvSpPr>
        <p:spPr/>
        <p:txBody>
          <a:bodyPr/>
          <a:lstStyle/>
          <a:p>
            <a:pPr lvl="0"/>
            <a:r>
              <a:rPr lang="en-US" dirty="0" smtClean="0"/>
              <a:t>Based on the estimated values of probability and impact, what is the resulting risk exposure? </a:t>
            </a:r>
          </a:p>
          <a:p>
            <a:endParaRPr lang="en-US" dirty="0"/>
          </a:p>
        </p:txBody>
      </p:sp>
    </p:spTree>
    <p:extLst>
      <p:ext uri="{BB962C8B-B14F-4D97-AF65-F5344CB8AC3E}">
        <p14:creationId xmlns:p14="http://schemas.microsoft.com/office/powerpoint/2010/main" val="3508241492"/>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Risk Exposure Matrix</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3700855407"/>
              </p:ext>
            </p:extLst>
          </p:nvPr>
        </p:nvGraphicFramePr>
        <p:xfrm>
          <a:off x="195862" y="1258888"/>
          <a:ext cx="8682790" cy="4760912"/>
        </p:xfrm>
        <a:graphic>
          <a:graphicData uri="http://schemas.openxmlformats.org/presentationml/2006/ole">
            <mc:AlternateContent xmlns:mc="http://schemas.openxmlformats.org/markup-compatibility/2006">
              <mc:Choice xmlns:v="urn:schemas-microsoft-com:vml" Requires="v">
                <p:oleObj spid="_x0000_s12389" name="Document" r:id="rId4" imgW="7908818" imgH="4341883" progId="Word.Document.12">
                  <p:embed/>
                </p:oleObj>
              </mc:Choice>
              <mc:Fallback>
                <p:oleObj name="Document" r:id="rId4" imgW="7908818" imgH="4341883" progId="Word.Document.12">
                  <p:embed/>
                  <p:pic>
                    <p:nvPicPr>
                      <p:cNvPr id="0" name=""/>
                      <p:cNvPicPr/>
                      <p:nvPr/>
                    </p:nvPicPr>
                    <p:blipFill>
                      <a:blip r:embed="rId5"/>
                      <a:stretch>
                        <a:fillRect/>
                      </a:stretch>
                    </p:blipFill>
                    <p:spPr>
                      <a:xfrm>
                        <a:off x="195862" y="1258888"/>
                        <a:ext cx="8682790" cy="4760912"/>
                      </a:xfrm>
                      <a:prstGeom prst="rect">
                        <a:avLst/>
                      </a:prstGeom>
                    </p:spPr>
                  </p:pic>
                </p:oleObj>
              </mc:Fallback>
            </mc:AlternateContent>
          </a:graphicData>
        </a:graphic>
      </p:graphicFrame>
    </p:spTree>
    <p:extLst>
      <p:ext uri="{BB962C8B-B14F-4D97-AF65-F5344CB8AC3E}">
        <p14:creationId xmlns:p14="http://schemas.microsoft.com/office/powerpoint/2010/main" val="2659674132"/>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 </a:t>
            </a:r>
            <a:r>
              <a:rPr lang="en-US" i="1" dirty="0" smtClean="0"/>
              <a:t>Risk Exposure</a:t>
            </a:r>
            <a:endParaRPr lang="en-US" i="1"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25" y="1202370"/>
            <a:ext cx="8397875" cy="4717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2203484"/>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Control Approach (Task 4)</a:t>
            </a:r>
            <a:endParaRPr lang="en-US" dirty="0"/>
          </a:p>
        </p:txBody>
      </p:sp>
      <p:sp>
        <p:nvSpPr>
          <p:cNvPr id="3" name="Content Placeholder 2"/>
          <p:cNvSpPr>
            <a:spLocks noGrp="1"/>
          </p:cNvSpPr>
          <p:nvPr>
            <p:ph idx="1"/>
          </p:nvPr>
        </p:nvSpPr>
        <p:spPr>
          <a:xfrm>
            <a:off x="304800" y="1143000"/>
            <a:ext cx="8534400" cy="4953000"/>
          </a:xfrm>
        </p:spPr>
        <p:txBody>
          <a:bodyPr/>
          <a:lstStyle/>
          <a:p>
            <a:r>
              <a:rPr lang="en-US" sz="2400" dirty="0" smtClean="0"/>
              <a:t>A strategy for controlling each risk is determined based on </a:t>
            </a:r>
          </a:p>
          <a:p>
            <a:pPr lvl="1"/>
            <a:r>
              <a:rPr lang="en-US" sz="2000" dirty="0" smtClean="0"/>
              <a:t>Predefined criteria</a:t>
            </a:r>
          </a:p>
          <a:p>
            <a:pPr lvl="1"/>
            <a:r>
              <a:rPr lang="en-US" sz="2000" dirty="0" smtClean="0"/>
              <a:t>Current constraints (e.g., resources and funding available for control activities)</a:t>
            </a:r>
          </a:p>
          <a:p>
            <a:r>
              <a:rPr lang="en-US" sz="2400" dirty="0" smtClean="0"/>
              <a:t>Control approaches for security risks include the following: </a:t>
            </a:r>
          </a:p>
          <a:p>
            <a:pPr lvl="1"/>
            <a:r>
              <a:rPr lang="en-US" sz="2000" dirty="0" smtClean="0"/>
              <a:t>Accept—If a risk occurs, its consequences will be tolerated.</a:t>
            </a:r>
          </a:p>
          <a:p>
            <a:pPr lvl="1"/>
            <a:r>
              <a:rPr lang="en-US" sz="2000" dirty="0" smtClean="0"/>
              <a:t>Transfer—A risk is shifted to another party (e.g., through insurance or outsourcing).</a:t>
            </a:r>
          </a:p>
          <a:p>
            <a:pPr lvl="1"/>
            <a:r>
              <a:rPr lang="en-US" sz="2000" dirty="0" smtClean="0"/>
              <a:t>Avoid—Activities are restructured to eliminate the possibility of a risk occurring. </a:t>
            </a:r>
          </a:p>
          <a:p>
            <a:pPr lvl="1"/>
            <a:r>
              <a:rPr lang="en-US" sz="2000" dirty="0" smtClean="0"/>
              <a:t>Mitigate—Actions are implemented in an attempt to reduce or contain a risk.</a:t>
            </a:r>
          </a:p>
          <a:p>
            <a:r>
              <a:rPr lang="en-US" sz="2400" dirty="0" smtClean="0"/>
              <a:t>Sub-tasks:</a:t>
            </a:r>
          </a:p>
          <a:p>
            <a:pPr lvl="1"/>
            <a:r>
              <a:rPr lang="en-US" sz="2000" dirty="0" smtClean="0"/>
              <a:t>Prioritize risks.</a:t>
            </a:r>
          </a:p>
          <a:p>
            <a:pPr lvl="1"/>
            <a:r>
              <a:rPr lang="en-US" sz="2000" dirty="0" smtClean="0"/>
              <a:t>Select control approach.</a:t>
            </a:r>
            <a:endParaRPr lang="en-US" sz="2000" dirty="0"/>
          </a:p>
        </p:txBody>
      </p:sp>
    </p:spTree>
    <p:extLst>
      <p:ext uri="{BB962C8B-B14F-4D97-AF65-F5344CB8AC3E}">
        <p14:creationId xmlns:p14="http://schemas.microsoft.com/office/powerpoint/2010/main" val="3208631893"/>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4 Question: Prioritize </a:t>
            </a:r>
            <a:r>
              <a:rPr lang="en-US" i="1" dirty="0" smtClean="0"/>
              <a:t>Risks</a:t>
            </a:r>
            <a:endParaRPr lang="en-US" i="1" dirty="0"/>
          </a:p>
        </p:txBody>
      </p:sp>
      <p:sp>
        <p:nvSpPr>
          <p:cNvPr id="3" name="Content Placeholder 2"/>
          <p:cNvSpPr>
            <a:spLocks noGrp="1"/>
          </p:cNvSpPr>
          <p:nvPr>
            <p:ph idx="1"/>
          </p:nvPr>
        </p:nvSpPr>
        <p:spPr/>
        <p:txBody>
          <a:bodyPr/>
          <a:lstStyle/>
          <a:p>
            <a:r>
              <a:rPr lang="en-US" dirty="0" smtClean="0"/>
              <a:t>Which risks are of highest priority? </a:t>
            </a:r>
          </a:p>
          <a:p>
            <a:pPr lvl="1"/>
            <a:r>
              <a:rPr lang="en-US" dirty="0" smtClean="0"/>
              <a:t>Use impact as the primary factor for prioritizing security risks. </a:t>
            </a:r>
          </a:p>
          <a:p>
            <a:pPr lvl="2"/>
            <a:r>
              <a:rPr lang="en-US" dirty="0" smtClean="0"/>
              <a:t>Risks with the largest impacts are deemed to be of highest priority. </a:t>
            </a:r>
          </a:p>
          <a:p>
            <a:pPr lvl="1"/>
            <a:r>
              <a:rPr lang="en-US" dirty="0" smtClean="0"/>
              <a:t>Use probability as the secondary factor for prioritizing security risks. </a:t>
            </a:r>
          </a:p>
          <a:p>
            <a:pPr lvl="2"/>
            <a:r>
              <a:rPr lang="en-US" dirty="0" smtClean="0"/>
              <a:t>Probability is used to prioritize risks that have equal impacts. </a:t>
            </a:r>
          </a:p>
          <a:p>
            <a:pPr lvl="2"/>
            <a:r>
              <a:rPr lang="en-US" dirty="0" smtClean="0"/>
              <a:t>Risks of equal impact with the largest probabilities are considered to be the highest priority risks. </a:t>
            </a:r>
            <a:endParaRPr lang="en-US" dirty="0"/>
          </a:p>
        </p:txBody>
      </p:sp>
    </p:spTree>
    <p:extLst>
      <p:ext uri="{BB962C8B-B14F-4D97-AF65-F5344CB8AC3E}">
        <p14:creationId xmlns:p14="http://schemas.microsoft.com/office/powerpoint/2010/main" val="845542265"/>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a:t>
            </a:r>
            <a:r>
              <a:rPr lang="en-US" i="1" dirty="0" smtClean="0"/>
              <a:t>Prioritized</a:t>
            </a:r>
            <a:r>
              <a:rPr lang="en-US" dirty="0" smtClean="0"/>
              <a:t> </a:t>
            </a:r>
            <a:r>
              <a:rPr lang="en-US" i="1" dirty="0" smtClean="0"/>
              <a:t>Risk Spreadsheet</a:t>
            </a:r>
            <a:endParaRPr lang="en-US" dirty="0"/>
          </a:p>
        </p:txBody>
      </p:sp>
      <p:pic>
        <p:nvPicPr>
          <p:cNvPr id="2457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9195" b="6032"/>
          <a:stretch/>
        </p:blipFill>
        <p:spPr bwMode="auto">
          <a:xfrm>
            <a:off x="422439" y="1249763"/>
            <a:ext cx="8279291" cy="47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5426228"/>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4 Questions: </a:t>
            </a:r>
            <a:r>
              <a:rPr lang="en-US" i="1" dirty="0" smtClean="0"/>
              <a:t>Select Control Approach</a:t>
            </a:r>
            <a:endParaRPr lang="en-US" i="1" dirty="0"/>
          </a:p>
        </p:txBody>
      </p:sp>
      <p:sp>
        <p:nvSpPr>
          <p:cNvPr id="3" name="Content Placeholder 2"/>
          <p:cNvSpPr>
            <a:spLocks noGrp="1"/>
          </p:cNvSpPr>
          <p:nvPr>
            <p:ph idx="1"/>
          </p:nvPr>
        </p:nvSpPr>
        <p:spPr/>
        <p:txBody>
          <a:bodyPr/>
          <a:lstStyle/>
          <a:p>
            <a:pPr lvl="0"/>
            <a:r>
              <a:rPr lang="en-US" dirty="0" smtClean="0"/>
              <a:t>What approach will be used to control the risk?</a:t>
            </a:r>
            <a:r>
              <a:rPr lang="en-US" i="1" dirty="0" smtClean="0"/>
              <a:t> </a:t>
            </a:r>
            <a:endParaRPr lang="en-US" dirty="0" smtClean="0"/>
          </a:p>
          <a:p>
            <a:pPr lvl="1"/>
            <a:r>
              <a:rPr lang="en-US" dirty="0" smtClean="0"/>
              <a:t>Accept</a:t>
            </a:r>
          </a:p>
          <a:p>
            <a:pPr lvl="1"/>
            <a:r>
              <a:rPr lang="en-US" dirty="0" smtClean="0"/>
              <a:t>Transfer</a:t>
            </a:r>
          </a:p>
          <a:p>
            <a:pPr lvl="1"/>
            <a:r>
              <a:rPr lang="en-US" dirty="0" smtClean="0"/>
              <a:t>Avoid </a:t>
            </a:r>
          </a:p>
          <a:p>
            <a:pPr lvl="1"/>
            <a:r>
              <a:rPr lang="en-US" dirty="0" smtClean="0"/>
              <a:t>Mitigate</a:t>
            </a:r>
          </a:p>
          <a:p>
            <a:pPr lvl="0"/>
            <a:r>
              <a:rPr lang="en-US" dirty="0" smtClean="0"/>
              <a:t>What is the rationale for choosing that approach?</a:t>
            </a:r>
          </a:p>
          <a:p>
            <a:pPr lvl="0"/>
            <a:endParaRPr lang="en-US" dirty="0"/>
          </a:p>
        </p:txBody>
      </p:sp>
    </p:spTree>
    <p:extLst>
      <p:ext uri="{BB962C8B-B14F-4D97-AF65-F5344CB8AC3E}">
        <p14:creationId xmlns:p14="http://schemas.microsoft.com/office/powerpoint/2010/main" val="4218618950"/>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i="1" dirty="0" smtClean="0"/>
              <a:t>Control Approach</a:t>
            </a:r>
            <a:endParaRPr lang="en-US" i="1" dirty="0"/>
          </a:p>
        </p:txBody>
      </p:sp>
      <p:sp>
        <p:nvSpPr>
          <p:cNvPr id="8" name="Content Placeholder 7"/>
          <p:cNvSpPr>
            <a:spLocks noGrp="1"/>
          </p:cNvSpPr>
          <p:nvPr>
            <p:ph idx="1"/>
          </p:nvPr>
        </p:nvSpPr>
        <p:spPr/>
        <p:txBody>
          <a:bodyPr/>
          <a:lstStyle/>
          <a:p>
            <a:r>
              <a:rPr lang="en-US" dirty="0" smtClean="0"/>
              <a:t>Control approach: </a:t>
            </a:r>
          </a:p>
          <a:p>
            <a:pPr lvl="1"/>
            <a:r>
              <a:rPr lang="en-US" dirty="0" smtClean="0"/>
              <a:t>Mitigate</a:t>
            </a:r>
          </a:p>
          <a:p>
            <a:pPr marL="283464" lvl="1" indent="0">
              <a:buNone/>
            </a:pPr>
            <a:endParaRPr lang="en-US" dirty="0" smtClean="0"/>
          </a:p>
          <a:p>
            <a:r>
              <a:rPr lang="en-US" dirty="0" smtClean="0"/>
              <a:t>Rationale:</a:t>
            </a:r>
          </a:p>
          <a:p>
            <a:pPr lvl="1"/>
            <a:r>
              <a:rPr lang="en-US" dirty="0" smtClean="0"/>
              <a:t>This risk could cause severe damages if it occurs, which makes it a good candidate for mitigation. </a:t>
            </a:r>
          </a:p>
          <a:p>
            <a:pPr lvl="1"/>
            <a:r>
              <a:rPr lang="en-US" dirty="0" smtClean="0"/>
              <a:t>Mitigations for this risk will be relatively cost effective. </a:t>
            </a:r>
            <a:endParaRPr lang="en-US" dirty="0"/>
          </a:p>
        </p:txBody>
      </p:sp>
    </p:spTree>
    <p:extLst>
      <p:ext uri="{BB962C8B-B14F-4D97-AF65-F5344CB8AC3E}">
        <p14:creationId xmlns:p14="http://schemas.microsoft.com/office/powerpoint/2010/main" val="5187732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4181475" y="5726113"/>
            <a:ext cx="184150" cy="396875"/>
          </a:xfrm>
          <a:prstGeom prst="rect">
            <a:avLst/>
          </a:prstGeom>
          <a:noFill/>
          <a:ln w="6350">
            <a:noFill/>
            <a:miter lim="800000"/>
            <a:headEnd/>
            <a:tailEnd/>
          </a:ln>
        </p:spPr>
        <p:txBody>
          <a:bodyPr wrap="none" anchor="ctr">
            <a:spAutoFit/>
          </a:bodyPr>
          <a:lstStyle/>
          <a:p>
            <a:pPr algn="ctr">
              <a:spcBef>
                <a:spcPct val="50000"/>
              </a:spcBef>
            </a:pPr>
            <a:endParaRPr lang="en-US" sz="2000" dirty="0">
              <a:solidFill>
                <a:srgbClr val="000000"/>
              </a:solidFill>
              <a:latin typeface="Arial" charset="0"/>
              <a:ea typeface="ＭＳ Ｐゴシック" pitchFamily="1" charset="-128"/>
            </a:endParaRPr>
          </a:p>
        </p:txBody>
      </p:sp>
      <p:sp>
        <p:nvSpPr>
          <p:cNvPr id="3075" name="Rectangle 49"/>
          <p:cNvSpPr>
            <a:spLocks noGrp="1" noChangeArrowheads="1"/>
          </p:cNvSpPr>
          <p:nvPr>
            <p:ph type="ctrTitle"/>
          </p:nvPr>
        </p:nvSpPr>
        <p:spPr/>
        <p:txBody>
          <a:bodyPr/>
          <a:lstStyle/>
          <a:p>
            <a:r>
              <a:rPr lang="en-US" dirty="0" smtClean="0"/>
              <a:t>Risk Analysis for Software Assurance</a:t>
            </a:r>
          </a:p>
        </p:txBody>
      </p:sp>
      <p:sp>
        <p:nvSpPr>
          <p:cNvPr id="3076" name="Rectangle 50"/>
          <p:cNvSpPr>
            <a:spLocks noGrp="1" noChangeArrowheads="1"/>
          </p:cNvSpPr>
          <p:nvPr>
            <p:ph type="subTitle" idx="4294967295"/>
          </p:nvPr>
        </p:nvSpPr>
        <p:spPr>
          <a:xfrm>
            <a:off x="3657600" y="4732338"/>
            <a:ext cx="5486400" cy="400050"/>
          </a:xfrm>
          <a:ln w="9525"/>
        </p:spPr>
        <p:txBody>
          <a:bodyPr/>
          <a:lstStyle/>
          <a:p>
            <a:pPr marL="0" indent="0"/>
            <a:r>
              <a:rPr lang="en-US" sz="2000" dirty="0" smtClean="0"/>
              <a:t>(Developed by Christopher Alberts, SEI)</a:t>
            </a:r>
          </a:p>
        </p:txBody>
      </p:sp>
    </p:spTree>
    <p:extLst>
      <p:ext uri="{BB962C8B-B14F-4D97-AF65-F5344CB8AC3E}">
        <p14:creationId xmlns:p14="http://schemas.microsoft.com/office/powerpoint/2010/main" val="576288547"/>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Risk Spreadsheet with Control Approach</a:t>
            </a:r>
            <a:endParaRPr lang="en-US" i="1" dirty="0"/>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379" y="1600199"/>
            <a:ext cx="8626408" cy="3581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1471820"/>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 Control Plan (Task 5)</a:t>
            </a:r>
            <a:endParaRPr lang="en-US" dirty="0"/>
          </a:p>
        </p:txBody>
      </p:sp>
      <p:sp>
        <p:nvSpPr>
          <p:cNvPr id="3" name="Content Placeholder 2"/>
          <p:cNvSpPr>
            <a:spLocks noGrp="1"/>
          </p:cNvSpPr>
          <p:nvPr>
            <p:ph idx="1"/>
          </p:nvPr>
        </p:nvSpPr>
        <p:spPr/>
        <p:txBody>
          <a:bodyPr/>
          <a:lstStyle/>
          <a:p>
            <a:r>
              <a:rPr lang="en-US" dirty="0" smtClean="0"/>
              <a:t>A control plan is defined and documented for all security risks that are not accepted (i.e., risks that will be mitigated, transferred, or avoided). </a:t>
            </a:r>
          </a:p>
          <a:p>
            <a:r>
              <a:rPr lang="en-US" dirty="0" smtClean="0"/>
              <a:t>Sub-tasks:</a:t>
            </a:r>
          </a:p>
          <a:p>
            <a:pPr lvl="1"/>
            <a:r>
              <a:rPr lang="en-US" dirty="0" smtClean="0"/>
              <a:t>Review data. </a:t>
            </a:r>
          </a:p>
          <a:p>
            <a:pPr lvl="1"/>
            <a:r>
              <a:rPr lang="en-US" dirty="0" smtClean="0"/>
              <a:t>Establish control requirements. </a:t>
            </a:r>
            <a:endParaRPr lang="en-US" dirty="0"/>
          </a:p>
        </p:txBody>
      </p:sp>
    </p:spTree>
    <p:extLst>
      <p:ext uri="{BB962C8B-B14F-4D97-AF65-F5344CB8AC3E}">
        <p14:creationId xmlns:p14="http://schemas.microsoft.com/office/powerpoint/2010/main" val="3870573623"/>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Task 5: </a:t>
            </a:r>
            <a:r>
              <a:rPr lang="en-US" i="1" dirty="0" smtClean="0"/>
              <a:t>Review Data</a:t>
            </a:r>
            <a:endParaRPr lang="en-US" i="1" dirty="0"/>
          </a:p>
        </p:txBody>
      </p:sp>
      <p:sp>
        <p:nvSpPr>
          <p:cNvPr id="3" name="Content Placeholder 2"/>
          <p:cNvSpPr>
            <a:spLocks noGrp="1"/>
          </p:cNvSpPr>
          <p:nvPr>
            <p:ph idx="1"/>
          </p:nvPr>
        </p:nvSpPr>
        <p:spPr/>
        <p:txBody>
          <a:bodyPr/>
          <a:lstStyle/>
          <a:p>
            <a:r>
              <a:rPr lang="en-US" sz="2400" dirty="0" smtClean="0"/>
              <a:t>Operational context from Task 1:</a:t>
            </a:r>
          </a:p>
          <a:p>
            <a:pPr lvl="1"/>
            <a:r>
              <a:rPr lang="en-US" sz="2000" dirty="0" smtClean="0"/>
              <a:t>Mission and objective(s) of the workflow/mission thread</a:t>
            </a:r>
          </a:p>
          <a:p>
            <a:pPr lvl="1"/>
            <a:r>
              <a:rPr lang="en-US" sz="2000" dirty="0" smtClean="0"/>
              <a:t>Steps required to complete the workflow/mission thread</a:t>
            </a:r>
          </a:p>
          <a:p>
            <a:pPr lvl="1"/>
            <a:r>
              <a:rPr lang="en-US" sz="2000" dirty="0" smtClean="0"/>
              <a:t>Technologies (e.g., systems, applications, software, hardware) that support the workflow/mission thread </a:t>
            </a:r>
          </a:p>
          <a:p>
            <a:pPr lvl="1"/>
            <a:r>
              <a:rPr lang="en-US" sz="2000" dirty="0" smtClean="0"/>
              <a:t>How the target of the analysis supports the workflow/mission thread</a:t>
            </a:r>
          </a:p>
          <a:p>
            <a:pPr lvl="1"/>
            <a:r>
              <a:rPr lang="en-US" sz="2000" dirty="0" smtClean="0"/>
              <a:t>How the target of the analysis interfaces with other technologies</a:t>
            </a:r>
          </a:p>
          <a:p>
            <a:pPr lvl="1"/>
            <a:r>
              <a:rPr lang="en-US" sz="2000" dirty="0" smtClean="0"/>
              <a:t>The flow of data in relation to the target of the analysis</a:t>
            </a:r>
          </a:p>
          <a:p>
            <a:r>
              <a:rPr lang="en-US" sz="2400" dirty="0" smtClean="0"/>
              <a:t>Risk data: </a:t>
            </a:r>
          </a:p>
          <a:p>
            <a:pPr lvl="1"/>
            <a:r>
              <a:rPr lang="en-US" sz="2000" dirty="0" smtClean="0"/>
              <a:t>Threat, enablers, and consequences from Task 2</a:t>
            </a:r>
          </a:p>
          <a:p>
            <a:pPr lvl="1"/>
            <a:r>
              <a:rPr lang="en-US" sz="2000" dirty="0" smtClean="0"/>
              <a:t>Impact and rationale, probability and rationale, and risk exposure from Task 3</a:t>
            </a:r>
          </a:p>
          <a:p>
            <a:pPr lvl="1"/>
            <a:r>
              <a:rPr lang="en-US" sz="2000" dirty="0" smtClean="0"/>
              <a:t>Control approach and rationale from Task 4</a:t>
            </a:r>
          </a:p>
          <a:p>
            <a:r>
              <a:rPr lang="en-US" sz="2400" dirty="0" smtClean="0"/>
              <a:t>Risk spreadsheet</a:t>
            </a:r>
            <a:endParaRPr lang="en-US" sz="2400" dirty="0"/>
          </a:p>
        </p:txBody>
      </p:sp>
    </p:spTree>
    <p:extLst>
      <p:ext uri="{BB962C8B-B14F-4D97-AF65-F5344CB8AC3E}">
        <p14:creationId xmlns:p14="http://schemas.microsoft.com/office/powerpoint/2010/main" val="136736385"/>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5 Questions: </a:t>
            </a:r>
            <a:r>
              <a:rPr lang="en-US" i="1" dirty="0" smtClean="0"/>
              <a:t>Establish Control Requirements -1</a:t>
            </a:r>
            <a:endParaRPr lang="en-US" i="1" dirty="0"/>
          </a:p>
        </p:txBody>
      </p:sp>
      <p:sp>
        <p:nvSpPr>
          <p:cNvPr id="3" name="Content Placeholder 2"/>
          <p:cNvSpPr>
            <a:spLocks noGrp="1"/>
          </p:cNvSpPr>
          <p:nvPr>
            <p:ph idx="1"/>
          </p:nvPr>
        </p:nvSpPr>
        <p:spPr/>
        <p:txBody>
          <a:bodyPr/>
          <a:lstStyle/>
          <a:p>
            <a:pPr lvl="0"/>
            <a:r>
              <a:rPr lang="en-US" i="1" dirty="0" smtClean="0"/>
              <a:t>Transfer:</a:t>
            </a:r>
          </a:p>
          <a:p>
            <a:pPr lvl="1"/>
            <a:r>
              <a:rPr lang="en-US" dirty="0" smtClean="0"/>
              <a:t>What can be done to transfer the risk? </a:t>
            </a:r>
          </a:p>
          <a:p>
            <a:pPr lvl="1"/>
            <a:r>
              <a:rPr lang="en-US" dirty="0" smtClean="0"/>
              <a:t>How can the risk be shifted to another party?</a:t>
            </a:r>
          </a:p>
          <a:p>
            <a:pPr lvl="1"/>
            <a:r>
              <a:rPr lang="en-US" dirty="0" smtClean="0"/>
              <a:t>How will you know that the transfer works? Will you be adversely affected if the other party ignores the transfer?</a:t>
            </a:r>
          </a:p>
          <a:p>
            <a:pPr lvl="0"/>
            <a:r>
              <a:rPr lang="en-US" i="1" dirty="0" smtClean="0"/>
              <a:t>Avoid: </a:t>
            </a:r>
          </a:p>
          <a:p>
            <a:pPr lvl="1"/>
            <a:r>
              <a:rPr lang="en-US" dirty="0" smtClean="0"/>
              <a:t>What can be done to avoid the risk? </a:t>
            </a:r>
          </a:p>
          <a:p>
            <a:pPr lvl="1"/>
            <a:r>
              <a:rPr lang="en-US" dirty="0" smtClean="0"/>
              <a:t>How can activities be restructured [or requirements altered] to eliminate the possibility of the risk occurring?</a:t>
            </a:r>
          </a:p>
          <a:p>
            <a:endParaRPr lang="en-US" dirty="0"/>
          </a:p>
        </p:txBody>
      </p:sp>
    </p:spTree>
    <p:extLst>
      <p:ext uri="{BB962C8B-B14F-4D97-AF65-F5344CB8AC3E}">
        <p14:creationId xmlns:p14="http://schemas.microsoft.com/office/powerpoint/2010/main" val="1343949013"/>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5 Questions: </a:t>
            </a:r>
            <a:r>
              <a:rPr lang="en-US" i="1" dirty="0" smtClean="0"/>
              <a:t>Establish Control Requirements -2</a:t>
            </a:r>
            <a:endParaRPr lang="en-US" i="1" dirty="0"/>
          </a:p>
        </p:txBody>
      </p:sp>
      <p:sp>
        <p:nvSpPr>
          <p:cNvPr id="3" name="Content Placeholder 2"/>
          <p:cNvSpPr>
            <a:spLocks noGrp="1"/>
          </p:cNvSpPr>
          <p:nvPr>
            <p:ph idx="1"/>
          </p:nvPr>
        </p:nvSpPr>
        <p:spPr/>
        <p:txBody>
          <a:bodyPr/>
          <a:lstStyle/>
          <a:p>
            <a:pPr lvl="0"/>
            <a:r>
              <a:rPr lang="en-US" i="1" dirty="0" smtClean="0"/>
              <a:t>Mitigate: </a:t>
            </a:r>
          </a:p>
          <a:p>
            <a:pPr lvl="1"/>
            <a:r>
              <a:rPr lang="en-US" dirty="0" smtClean="0"/>
              <a:t>What can be done to mitigate the risk? </a:t>
            </a:r>
          </a:p>
          <a:p>
            <a:pPr lvl="1"/>
            <a:r>
              <a:rPr lang="en-US" dirty="0" smtClean="0"/>
              <a:t>Which actions can be implemented to reduce or contain the risk?</a:t>
            </a:r>
          </a:p>
          <a:p>
            <a:pPr lvl="2"/>
            <a:r>
              <a:rPr lang="en-US" i="1" dirty="0" smtClean="0"/>
              <a:t>Monitor and Respond: </a:t>
            </a:r>
          </a:p>
          <a:p>
            <a:pPr lvl="3"/>
            <a:r>
              <a:rPr lang="en-US" dirty="0" smtClean="0"/>
              <a:t>What can be done to monitor and respond to the threat?</a:t>
            </a:r>
          </a:p>
          <a:p>
            <a:pPr lvl="2"/>
            <a:r>
              <a:rPr lang="en-US" i="1" dirty="0" smtClean="0"/>
              <a:t>Protect/Resist: </a:t>
            </a:r>
          </a:p>
          <a:p>
            <a:pPr lvl="3"/>
            <a:r>
              <a:rPr lang="en-US" dirty="0" smtClean="0"/>
              <a:t>What can be done to protect against or resist the threat? What can be done to protect against or resist the consequence?</a:t>
            </a:r>
          </a:p>
          <a:p>
            <a:pPr lvl="2"/>
            <a:r>
              <a:rPr lang="en-US" i="1" dirty="0" smtClean="0"/>
              <a:t>Recover: </a:t>
            </a:r>
          </a:p>
          <a:p>
            <a:pPr lvl="3"/>
            <a:r>
              <a:rPr lang="en-US" dirty="0" smtClean="0"/>
              <a:t>What can be done to recover from the risk when it occurs?</a:t>
            </a:r>
          </a:p>
          <a:p>
            <a:endParaRPr lang="en-US" dirty="0"/>
          </a:p>
        </p:txBody>
      </p:sp>
    </p:spTree>
    <p:extLst>
      <p:ext uri="{BB962C8B-B14F-4D97-AF65-F5344CB8AC3E}">
        <p14:creationId xmlns:p14="http://schemas.microsoft.com/office/powerpoint/2010/main" val="229699543"/>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Mitigation Plan -1</a:t>
            </a:r>
            <a:endParaRPr lang="en-US" i="1" dirty="0"/>
          </a:p>
        </p:txBody>
      </p:sp>
      <p:sp>
        <p:nvSpPr>
          <p:cNvPr id="3" name="Content Placeholder 2"/>
          <p:cNvSpPr>
            <a:spLocks noGrp="1"/>
          </p:cNvSpPr>
          <p:nvPr>
            <p:ph idx="1"/>
          </p:nvPr>
        </p:nvSpPr>
        <p:spPr/>
        <p:txBody>
          <a:bodyPr/>
          <a:lstStyle/>
          <a:p>
            <a:r>
              <a:rPr lang="en-US" sz="2600" dirty="0" smtClean="0"/>
              <a:t>Monitor and Respond</a:t>
            </a:r>
          </a:p>
          <a:p>
            <a:pPr lvl="1"/>
            <a:r>
              <a:rPr lang="en-US" sz="2200" dirty="0" smtClean="0"/>
              <a:t>IPAWS should send an alert receipt acknowledgement to an email address designated in the Memorandum of Agreement (MoA). (This approach uses an alternate communication mechanism from the sending channel.)  The alert originator should monitor the IPAWS acknowledgements sent to the designated email address. The alert originator should send a cancellation for any false alerts that are issued.</a:t>
            </a:r>
          </a:p>
          <a:p>
            <a:pPr marL="283464" lvl="1" indent="0">
              <a:buNone/>
            </a:pPr>
            <a:endParaRPr lang="en-US" sz="2200" dirty="0" smtClean="0"/>
          </a:p>
          <a:p>
            <a:pPr lvl="1"/>
            <a:r>
              <a:rPr lang="en-US" sz="2200" dirty="0" smtClean="0"/>
              <a:t>The alert originator should designate a representative for each distribution region to monitor for false alerts. The representative should have a handset capable of receiving alerts that are issued. If a false alert is issued, the designated representative would receive the alert and should then initiate the process for sending a cancellation for the false alert.</a:t>
            </a:r>
            <a:endParaRPr lang="en-US" sz="2200" dirty="0"/>
          </a:p>
        </p:txBody>
      </p:sp>
    </p:spTree>
    <p:extLst>
      <p:ext uri="{BB962C8B-B14F-4D97-AF65-F5344CB8AC3E}">
        <p14:creationId xmlns:p14="http://schemas.microsoft.com/office/powerpoint/2010/main" val="612291121"/>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Mitigation Plan -2</a:t>
            </a:r>
            <a:endParaRPr lang="en-US" i="1" dirty="0"/>
          </a:p>
        </p:txBody>
      </p:sp>
      <p:sp>
        <p:nvSpPr>
          <p:cNvPr id="3" name="Content Placeholder 2"/>
          <p:cNvSpPr>
            <a:spLocks noGrp="1"/>
          </p:cNvSpPr>
          <p:nvPr>
            <p:ph idx="1"/>
          </p:nvPr>
        </p:nvSpPr>
        <p:spPr/>
        <p:txBody>
          <a:bodyPr/>
          <a:lstStyle/>
          <a:p>
            <a:r>
              <a:rPr lang="en-US" sz="2600" dirty="0" smtClean="0"/>
              <a:t>Protect</a:t>
            </a:r>
          </a:p>
          <a:p>
            <a:pPr lvl="1"/>
            <a:r>
              <a:rPr lang="en-US" sz="2200" dirty="0" smtClean="0"/>
              <a:t>The alert originating system should use strong security controls to protect certificates. </a:t>
            </a:r>
          </a:p>
          <a:p>
            <a:pPr lvl="2"/>
            <a:r>
              <a:rPr lang="en-US" sz="1800" dirty="0" smtClean="0"/>
              <a:t>Access to certificates should be monitored.</a:t>
            </a:r>
          </a:p>
          <a:p>
            <a:pPr lvl="2"/>
            <a:r>
              <a:rPr lang="en-US" sz="1800" dirty="0" smtClean="0"/>
              <a:t>Encryption controls should be used for certificates during transit and storage. </a:t>
            </a:r>
          </a:p>
          <a:p>
            <a:pPr lvl="2"/>
            <a:r>
              <a:rPr lang="en-US" sz="1800" dirty="0" smtClean="0"/>
              <a:t>Access to certificates should be limited based on role. </a:t>
            </a:r>
          </a:p>
          <a:p>
            <a:pPr lvl="1"/>
            <a:r>
              <a:rPr lang="en-US" sz="2200" dirty="0" smtClean="0"/>
              <a:t>All alert transactions should have controls (e.g., time stamp) to ensure that they cannot be rebroadcast at a later time. (Note: This requirement requires that the sender time stamps the alert appropriately. The receiver of the alert would need to check the time stamp to determine whether the alert is legitimate or a relay of a previous alert.)</a:t>
            </a:r>
          </a:p>
          <a:p>
            <a:pPr lvl="1"/>
            <a:r>
              <a:rPr lang="en-US" sz="2200" dirty="0" smtClean="0"/>
              <a:t>Certificates should expire and be replaced on a periodic basis. </a:t>
            </a:r>
          </a:p>
          <a:p>
            <a:pPr lvl="1"/>
            <a:r>
              <a:rPr lang="en-US" sz="2200" dirty="0" smtClean="0"/>
              <a:t>The alert originator should provide user training about security procedures and controls.</a:t>
            </a:r>
            <a:endParaRPr lang="en-US" sz="2200" dirty="0"/>
          </a:p>
        </p:txBody>
      </p:sp>
    </p:spTree>
    <p:extLst>
      <p:ext uri="{BB962C8B-B14F-4D97-AF65-F5344CB8AC3E}">
        <p14:creationId xmlns:p14="http://schemas.microsoft.com/office/powerpoint/2010/main" val="3623593762"/>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Mitigation Plan -3</a:t>
            </a:r>
            <a:endParaRPr lang="en-US" dirty="0"/>
          </a:p>
        </p:txBody>
      </p:sp>
      <p:sp>
        <p:nvSpPr>
          <p:cNvPr id="3" name="Content Placeholder 2"/>
          <p:cNvSpPr>
            <a:spLocks noGrp="1"/>
          </p:cNvSpPr>
          <p:nvPr>
            <p:ph idx="1"/>
          </p:nvPr>
        </p:nvSpPr>
        <p:spPr/>
        <p:txBody>
          <a:bodyPr/>
          <a:lstStyle/>
          <a:p>
            <a:r>
              <a:rPr lang="en-US" dirty="0" smtClean="0"/>
              <a:t>Protect (cont.)</a:t>
            </a:r>
          </a:p>
          <a:p>
            <a:pPr lvl="1"/>
            <a:r>
              <a:rPr lang="en-US" dirty="0" smtClean="0"/>
              <a:t>Certificates should expire and be replaced on a periodic basis. </a:t>
            </a:r>
          </a:p>
          <a:p>
            <a:pPr lvl="1"/>
            <a:r>
              <a:rPr lang="en-US" dirty="0" smtClean="0"/>
              <a:t>The alert originator should provide user training about security procedures and controls.</a:t>
            </a:r>
            <a:endParaRPr lang="en-US" dirty="0"/>
          </a:p>
        </p:txBody>
      </p:sp>
    </p:spTree>
    <p:extLst>
      <p:ext uri="{BB962C8B-B14F-4D97-AF65-F5344CB8AC3E}">
        <p14:creationId xmlns:p14="http://schemas.microsoft.com/office/powerpoint/2010/main" val="736346513"/>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i="1" dirty="0" smtClean="0"/>
              <a:t>Mitigation Plan -4</a:t>
            </a:r>
            <a:endParaRPr lang="en-US" dirty="0"/>
          </a:p>
        </p:txBody>
      </p:sp>
      <p:sp>
        <p:nvSpPr>
          <p:cNvPr id="3" name="Content Placeholder 2"/>
          <p:cNvSpPr>
            <a:spLocks noGrp="1"/>
          </p:cNvSpPr>
          <p:nvPr>
            <p:ph idx="1"/>
          </p:nvPr>
        </p:nvSpPr>
        <p:spPr/>
        <p:txBody>
          <a:bodyPr/>
          <a:lstStyle/>
          <a:p>
            <a:r>
              <a:rPr lang="en-US" dirty="0" smtClean="0"/>
              <a:t>Recover</a:t>
            </a:r>
          </a:p>
          <a:p>
            <a:pPr lvl="1"/>
            <a:r>
              <a:rPr lang="en-US" dirty="0" smtClean="0"/>
              <a:t>The alert originator should quickly issue a cancellation before people have a chance to respond to the false alert (i.e., before they have a chance to go to the dangerous location). This might require alert originators to provide additional training and to conduct additional operational exercises.</a:t>
            </a:r>
          </a:p>
          <a:p>
            <a:pPr lvl="1"/>
            <a:r>
              <a:rPr lang="en-US" dirty="0" smtClean="0"/>
              <a:t>The alert originator should notify FEMA to determine how to cancel the compromised certificate. </a:t>
            </a:r>
            <a:endParaRPr lang="en-US" dirty="0"/>
          </a:p>
        </p:txBody>
      </p:sp>
    </p:spTree>
    <p:extLst>
      <p:ext uri="{BB962C8B-B14F-4D97-AF65-F5344CB8AC3E}">
        <p14:creationId xmlns:p14="http://schemas.microsoft.com/office/powerpoint/2010/main" val="1144586305"/>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Summary</a:t>
            </a:r>
          </a:p>
        </p:txBody>
      </p:sp>
    </p:spTree>
    <p:extLst>
      <p:ext uri="{BB962C8B-B14F-4D97-AF65-F5344CB8AC3E}">
        <p14:creationId xmlns:p14="http://schemas.microsoft.com/office/powerpoint/2010/main" val="148811918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r>
              <a:rPr lang="en-US" dirty="0" smtClean="0"/>
              <a:t>Risk Concepts</a:t>
            </a:r>
          </a:p>
          <a:p>
            <a:r>
              <a:rPr lang="en-US" dirty="0" smtClean="0"/>
              <a:t>Two Approaches for Analyzing Risk</a:t>
            </a:r>
          </a:p>
          <a:p>
            <a:r>
              <a:rPr lang="en-US" dirty="0" smtClean="0"/>
              <a:t>Security Engineering Risk Analysis (SERA) Concepts</a:t>
            </a:r>
          </a:p>
          <a:p>
            <a:r>
              <a:rPr lang="en-US" dirty="0" smtClean="0"/>
              <a:t>Summary</a:t>
            </a:r>
          </a:p>
          <a:p>
            <a:endParaRPr lang="en-US" dirty="0"/>
          </a:p>
        </p:txBody>
      </p:sp>
    </p:spTree>
    <p:extLst>
      <p:ext uri="{BB962C8B-B14F-4D97-AF65-F5344CB8AC3E}">
        <p14:creationId xmlns:p14="http://schemas.microsoft.com/office/powerpoint/2010/main" val="915457823"/>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 -1</a:t>
            </a:r>
            <a:endParaRPr lang="en-US" dirty="0"/>
          </a:p>
        </p:txBody>
      </p:sp>
      <p:sp>
        <p:nvSpPr>
          <p:cNvPr id="3" name="Content Placeholder 2"/>
          <p:cNvSpPr>
            <a:spLocks noGrp="1"/>
          </p:cNvSpPr>
          <p:nvPr>
            <p:ph idx="1"/>
          </p:nvPr>
        </p:nvSpPr>
        <p:spPr/>
        <p:txBody>
          <a:bodyPr/>
          <a:lstStyle/>
          <a:p>
            <a:r>
              <a:rPr lang="en-US" sz="2600" dirty="0" smtClean="0"/>
              <a:t>The basic goal of risk analysis is to provide decision makers</a:t>
            </a:r>
          </a:p>
          <a:p>
            <a:pPr lvl="1"/>
            <a:r>
              <a:rPr lang="en-US" sz="2200" dirty="0" smtClean="0"/>
              <a:t>With the information they need</a:t>
            </a:r>
          </a:p>
          <a:p>
            <a:pPr lvl="1"/>
            <a:r>
              <a:rPr lang="en-US" sz="2200" dirty="0" smtClean="0"/>
              <a:t>When they need it</a:t>
            </a:r>
          </a:p>
          <a:p>
            <a:pPr lvl="1"/>
            <a:r>
              <a:rPr lang="en-US" sz="2200" dirty="0" smtClean="0"/>
              <a:t>In the right form</a:t>
            </a:r>
          </a:p>
          <a:p>
            <a:r>
              <a:rPr lang="en-US" sz="2600" dirty="0" smtClean="0"/>
              <a:t>If decisions are not influenced by risk analysis activities, then risk analysis provides no added value.</a:t>
            </a:r>
          </a:p>
          <a:p>
            <a:r>
              <a:rPr lang="en-US" sz="2600" dirty="0" smtClean="0"/>
              <a:t>Risks, issues/problems, opportunities, and strengths are part of an interrelated causal chain of conditions and events that must be managed.</a:t>
            </a:r>
          </a:p>
          <a:p>
            <a:pPr lvl="1"/>
            <a:r>
              <a:rPr lang="en-US" sz="2200" dirty="0" smtClean="0"/>
              <a:t>Mission risk aggregates the effects of multiple conditions and events on a system’s ability to achieve its mission.</a:t>
            </a:r>
          </a:p>
          <a:p>
            <a:pPr lvl="1"/>
            <a:r>
              <a:rPr lang="en-US" sz="2200" dirty="0" smtClean="0"/>
              <a:t> Event risk is the probability that an event will lead to a negative consequence or loss.</a:t>
            </a:r>
            <a:endParaRPr lang="en-US" sz="2200" dirty="0"/>
          </a:p>
        </p:txBody>
      </p:sp>
    </p:spTree>
    <p:extLst>
      <p:ext uri="{BB962C8B-B14F-4D97-AF65-F5344CB8AC3E}">
        <p14:creationId xmlns:p14="http://schemas.microsoft.com/office/powerpoint/2010/main" val="958837455"/>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 -2</a:t>
            </a:r>
            <a:endParaRPr lang="en-US" dirty="0"/>
          </a:p>
        </p:txBody>
      </p:sp>
      <p:sp>
        <p:nvSpPr>
          <p:cNvPr id="3" name="Content Placeholder 2"/>
          <p:cNvSpPr>
            <a:spLocks noGrp="1"/>
          </p:cNvSpPr>
          <p:nvPr>
            <p:ph idx="1"/>
          </p:nvPr>
        </p:nvSpPr>
        <p:spPr/>
        <p:txBody>
          <a:bodyPr/>
          <a:lstStyle/>
          <a:p>
            <a:r>
              <a:rPr lang="en-US" dirty="0" smtClean="0"/>
              <a:t>The Security Engineering Risk Analyses (SERA) assesses operational security risks early in the software lifecycle. </a:t>
            </a:r>
          </a:p>
          <a:p>
            <a:pPr lvl="1"/>
            <a:r>
              <a:rPr lang="en-US" dirty="0" smtClean="0"/>
              <a:t>Requirements</a:t>
            </a:r>
          </a:p>
          <a:p>
            <a:pPr lvl="1"/>
            <a:r>
              <a:rPr lang="en-US" dirty="0" smtClean="0"/>
              <a:t>Architecture</a:t>
            </a:r>
          </a:p>
          <a:p>
            <a:pPr lvl="1"/>
            <a:r>
              <a:rPr lang="en-US" dirty="0" smtClean="0"/>
              <a:t>Design</a:t>
            </a:r>
          </a:p>
          <a:p>
            <a:r>
              <a:rPr lang="en-US" dirty="0" smtClean="0"/>
              <a:t>The SERA method employs structured, systematic risk analysis to </a:t>
            </a:r>
          </a:p>
          <a:p>
            <a:pPr lvl="1"/>
            <a:r>
              <a:rPr lang="en-US" dirty="0" smtClean="0"/>
              <a:t>Handle the complex nature of security risk</a:t>
            </a:r>
          </a:p>
          <a:p>
            <a:pPr lvl="1"/>
            <a:r>
              <a:rPr lang="en-US" dirty="0" smtClean="0"/>
              <a:t>Identify and address design vulnerabilities early in the lifecycle (i.e., build security in)</a:t>
            </a:r>
          </a:p>
          <a:p>
            <a:pPr lvl="1"/>
            <a:endParaRPr lang="en-US" dirty="0" smtClean="0"/>
          </a:p>
          <a:p>
            <a:pPr lvl="1"/>
            <a:endParaRPr lang="en-US" dirty="0"/>
          </a:p>
        </p:txBody>
      </p:sp>
    </p:spTree>
    <p:extLst>
      <p:ext uri="{BB962C8B-B14F-4D97-AF65-F5344CB8AC3E}">
        <p14:creationId xmlns:p14="http://schemas.microsoft.com/office/powerpoint/2010/main" val="2020211523"/>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Publications and Resources -1</a:t>
            </a:r>
            <a:endParaRPr lang="en-US" dirty="0"/>
          </a:p>
        </p:txBody>
      </p:sp>
      <p:sp>
        <p:nvSpPr>
          <p:cNvPr id="3" name="Content Placeholder 2"/>
          <p:cNvSpPr>
            <a:spLocks noGrp="1"/>
          </p:cNvSpPr>
          <p:nvPr>
            <p:ph idx="1"/>
          </p:nvPr>
        </p:nvSpPr>
        <p:spPr/>
        <p:txBody>
          <a:bodyPr/>
          <a:lstStyle/>
          <a:p>
            <a:r>
              <a:rPr lang="en-US" sz="2400" dirty="0" smtClean="0"/>
              <a:t>Cyber Security Engineering (CSE) Team Web Page</a:t>
            </a:r>
            <a:br>
              <a:rPr lang="en-US" sz="2400" dirty="0" smtClean="0"/>
            </a:br>
            <a:r>
              <a:rPr lang="en-US" sz="2400" dirty="0" smtClean="0">
                <a:hlinkClick r:id="rId3"/>
              </a:rPr>
              <a:t>http://www.cert.org/sse/</a:t>
            </a:r>
            <a:r>
              <a:rPr lang="en-US" sz="2400" dirty="0" smtClean="0"/>
              <a:t/>
            </a:r>
            <a:br>
              <a:rPr lang="en-US" sz="2400" dirty="0" smtClean="0"/>
            </a:br>
            <a:endParaRPr lang="en-US" sz="2400" dirty="0" smtClean="0"/>
          </a:p>
          <a:p>
            <a:r>
              <a:rPr lang="en-US" sz="2400" dirty="0" smtClean="0"/>
              <a:t>Alberts, Christopher &amp; Dorofee, Audrey. Mission Risk Diagnostic (MRD) Method Description (CMU/SEI-2012-TN-005). Software Engineering Institute, Carnegie Mellon University, 2012. </a:t>
            </a:r>
            <a:br>
              <a:rPr lang="en-US" sz="2400" dirty="0" smtClean="0"/>
            </a:br>
            <a:r>
              <a:rPr lang="en-US" sz="2400" dirty="0" smtClean="0">
                <a:hlinkClick r:id="rId4"/>
              </a:rPr>
              <a:t>http://www.sei.cmu.edu/reports/12tn005.pdf</a:t>
            </a:r>
            <a:r>
              <a:rPr lang="en-US" sz="2400" dirty="0" smtClean="0"/>
              <a:t/>
            </a:r>
            <a:br>
              <a:rPr lang="en-US" sz="2400" dirty="0" smtClean="0"/>
            </a:br>
            <a:endParaRPr lang="en-US" sz="2400" dirty="0" smtClean="0"/>
          </a:p>
          <a:p>
            <a:r>
              <a:rPr lang="en-US" sz="2400" dirty="0" smtClean="0"/>
              <a:t>Alberts, Christopher; Allen, Julia; &amp; Stoddard, Robert. Risk-Based Measurement and Analysis: Application to Software Security (CMU/SEI-2012-TN-004), Software Engineering Institute, Carnegie Mellon University, 2012. </a:t>
            </a:r>
            <a:r>
              <a:rPr lang="en-US" sz="2400" dirty="0" smtClean="0">
                <a:hlinkClick r:id="rId5"/>
              </a:rPr>
              <a:t>http://www.sei.cmu.edu/reports/12tn004.pdf</a:t>
            </a:r>
            <a:endParaRPr lang="en-US" sz="2400" dirty="0" smtClean="0"/>
          </a:p>
          <a:p>
            <a:endParaRPr lang="en-US" dirty="0" smtClean="0"/>
          </a:p>
        </p:txBody>
      </p:sp>
    </p:spTree>
    <p:extLst>
      <p:ext uri="{BB962C8B-B14F-4D97-AF65-F5344CB8AC3E}">
        <p14:creationId xmlns:p14="http://schemas.microsoft.com/office/powerpoint/2010/main" val="3553585550"/>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Publications and Resources -2</a:t>
            </a:r>
            <a:endParaRPr lang="en-US" dirty="0"/>
          </a:p>
        </p:txBody>
      </p:sp>
      <p:sp>
        <p:nvSpPr>
          <p:cNvPr id="3" name="Content Placeholder 2"/>
          <p:cNvSpPr>
            <a:spLocks noGrp="1"/>
          </p:cNvSpPr>
          <p:nvPr>
            <p:ph idx="1"/>
          </p:nvPr>
        </p:nvSpPr>
        <p:spPr/>
        <p:txBody>
          <a:bodyPr/>
          <a:lstStyle/>
          <a:p>
            <a:r>
              <a:rPr lang="en-US" sz="2400" dirty="0" smtClean="0"/>
              <a:t>Alberts, Christopher &amp; Dorofee, Audrey. A Framework for Categorizing Key Drivers of Risk (CMU/SEI-2009-TR-007). Software Engineering Institute, Carnegie Mellon University, 2009. </a:t>
            </a:r>
            <a:r>
              <a:rPr lang="en-US" sz="2400" dirty="0" smtClean="0">
                <a:hlinkClick r:id="rId3"/>
              </a:rPr>
              <a:t>http://www.sei.cmu.edu/library/abstracts/reports/09tr007.cfm</a:t>
            </a:r>
            <a:r>
              <a:rPr lang="en-US" sz="2400" dirty="0" smtClean="0"/>
              <a:t/>
            </a:r>
            <a:br>
              <a:rPr lang="en-US" sz="2400" dirty="0" smtClean="0"/>
            </a:br>
            <a:endParaRPr lang="en-US" sz="2400" dirty="0" smtClean="0"/>
          </a:p>
          <a:p>
            <a:r>
              <a:rPr lang="en-US" sz="2400" dirty="0" smtClean="0"/>
              <a:t>SEI Mission Success in Complex Environments (CSE) Special Project</a:t>
            </a:r>
            <a:br>
              <a:rPr lang="en-US" sz="2400" dirty="0" smtClean="0"/>
            </a:br>
            <a:r>
              <a:rPr lang="en-US" sz="2400" dirty="0" smtClean="0">
                <a:hlinkClick r:id="rId4"/>
              </a:rPr>
              <a:t> http://www.sei.cmu.edu/risk/</a:t>
            </a:r>
            <a:endParaRPr lang="en-US" sz="2400" dirty="0" smtClean="0"/>
          </a:p>
        </p:txBody>
      </p:sp>
    </p:spTree>
    <p:extLst>
      <p:ext uri="{BB962C8B-B14F-4D97-AF65-F5344CB8AC3E}">
        <p14:creationId xmlns:p14="http://schemas.microsoft.com/office/powerpoint/2010/main" val="2358111979"/>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gray">
          <a:xfrm>
            <a:off x="304800" y="1143000"/>
            <a:ext cx="8458200" cy="5106988"/>
          </a:xfrm>
          <a:prstGeom prst="rect">
            <a:avLst/>
          </a:prstGeom>
          <a:noFill/>
          <a:ln w="9525">
            <a:noFill/>
            <a:miter lim="800000"/>
            <a:headEnd/>
            <a:tailEnd/>
          </a:ln>
          <a:effectLst/>
        </p:spPr>
        <p:txBody>
          <a:bodyPr lIns="0" tIns="0" rIns="0" bIns="0"/>
          <a:lstStyle/>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6600" dirty="0">
              <a:solidFill>
                <a:srgbClr val="000000"/>
              </a:solidFill>
              <a:effectLst>
                <a:outerShdw blurRad="38100" dist="38100" dir="2700000" algn="tl">
                  <a:srgbClr val="C0C0C0"/>
                </a:outerShdw>
              </a:effectLst>
              <a:latin typeface="Arial" charset="0"/>
              <a:ea typeface="ＭＳ Ｐゴシック" charset="-128"/>
              <a:cs typeface="+mn-cs"/>
            </a:endParaRPr>
          </a:p>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9600" dirty="0">
                <a:solidFill>
                  <a:srgbClr val="000000"/>
                </a:solidFill>
                <a:latin typeface="Calibri" panose="020F0502020204030204" pitchFamily="34" charset="0"/>
              </a:rPr>
              <a:t>Questions</a:t>
            </a:r>
            <a:r>
              <a:rPr lang="en-GB" sz="9600" dirty="0" smtClean="0">
                <a:solidFill>
                  <a:srgbClr val="000000"/>
                </a:solidFill>
                <a:effectLst>
                  <a:outerShdw blurRad="38100" dist="38100" dir="2700000" algn="tl">
                    <a:srgbClr val="C0C0C0"/>
                  </a:outerShdw>
                </a:effectLst>
                <a:latin typeface="Calibri" panose="020F0502020204030204" pitchFamily="34" charset="0"/>
                <a:ea typeface="ＭＳ Ｐゴシック" charset="-128"/>
                <a:cs typeface="+mn-cs"/>
              </a:rPr>
              <a:t>?</a:t>
            </a:r>
            <a:endParaRPr lang="en-GB" sz="9600" dirty="0">
              <a:solidFill>
                <a:srgbClr val="000000"/>
              </a:solidFill>
              <a:effectLst>
                <a:outerShdw blurRad="38100" dist="38100" dir="2700000" algn="tl">
                  <a:srgbClr val="C0C0C0"/>
                </a:outerShdw>
              </a:effectLst>
              <a:latin typeface="Calibri" panose="020F0502020204030204" pitchFamily="34" charset="0"/>
              <a:ea typeface="ＭＳ Ｐゴシック" charset="-128"/>
              <a:cs typeface="+mn-cs"/>
            </a:endParaRPr>
          </a:p>
        </p:txBody>
      </p:sp>
    </p:spTree>
    <p:extLst>
      <p:ext uri="{BB962C8B-B14F-4D97-AF65-F5344CB8AC3E}">
        <p14:creationId xmlns:p14="http://schemas.microsoft.com/office/powerpoint/2010/main" val="693478275"/>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5"/>
          <p:cNvSpPr txBox="1">
            <a:spLocks noChangeArrowheads="1"/>
          </p:cNvSpPr>
          <p:nvPr/>
        </p:nvSpPr>
        <p:spPr bwMode="white">
          <a:xfrm>
            <a:off x="3200400" y="2133600"/>
            <a:ext cx="5791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46154" rIns="92309" bIns="46154" anchor="ct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eaLnBrk="0" fontAlgn="base" hangingPunct="0">
              <a:spcBef>
                <a:spcPct val="0"/>
              </a:spcBef>
              <a:spcAft>
                <a:spcPct val="0"/>
              </a:spcAft>
              <a:defRPr>
                <a:solidFill>
                  <a:schemeClr val="bg1"/>
                </a:solidFill>
                <a:latin typeface="Arial" charset="0"/>
                <a:cs typeface="Arial" charset="0"/>
              </a:defRPr>
            </a:lvl6pPr>
            <a:lvl7pPr marL="2971800" indent="-228600" eaLnBrk="0" fontAlgn="base" hangingPunct="0">
              <a:spcBef>
                <a:spcPct val="0"/>
              </a:spcBef>
              <a:spcAft>
                <a:spcPct val="0"/>
              </a:spcAft>
              <a:defRPr>
                <a:solidFill>
                  <a:schemeClr val="bg1"/>
                </a:solidFill>
                <a:latin typeface="Arial" charset="0"/>
                <a:cs typeface="Arial" charset="0"/>
              </a:defRPr>
            </a:lvl7pPr>
            <a:lvl8pPr marL="3429000" indent="-228600" eaLnBrk="0" fontAlgn="base" hangingPunct="0">
              <a:spcBef>
                <a:spcPct val="0"/>
              </a:spcBef>
              <a:spcAft>
                <a:spcPct val="0"/>
              </a:spcAft>
              <a:defRPr>
                <a:solidFill>
                  <a:schemeClr val="bg1"/>
                </a:solidFill>
                <a:latin typeface="Arial" charset="0"/>
                <a:cs typeface="Arial" charset="0"/>
              </a:defRPr>
            </a:lvl8pPr>
            <a:lvl9pPr marL="3886200" indent="-228600" eaLnBrk="0" fontAlgn="base" hangingPunct="0">
              <a:spcBef>
                <a:spcPct val="0"/>
              </a:spcBef>
              <a:spcAft>
                <a:spcPct val="0"/>
              </a:spcAft>
              <a:defRPr>
                <a:solidFill>
                  <a:schemeClr val="bg1"/>
                </a:solidFill>
                <a:latin typeface="Arial" charset="0"/>
                <a:cs typeface="Arial" charset="0"/>
              </a:defRPr>
            </a:lvl9pPr>
          </a:lstStyle>
          <a:p>
            <a:pPr eaLnBrk="1" hangingPunct="1">
              <a:spcBef>
                <a:spcPct val="30000"/>
              </a:spcBef>
            </a:pPr>
            <a:endParaRPr lang="en-US" altLang="en-US" sz="2400" dirty="0">
              <a:solidFill>
                <a:srgbClr val="000000"/>
              </a:solidFill>
              <a:ea typeface="ＭＳ Ｐゴシック" charset="-128"/>
            </a:endParaRPr>
          </a:p>
        </p:txBody>
      </p:sp>
      <p:sp>
        <p:nvSpPr>
          <p:cNvPr id="2" name="Title 1"/>
          <p:cNvSpPr>
            <a:spLocks noGrp="1"/>
          </p:cNvSpPr>
          <p:nvPr>
            <p:ph type="ctrTitle"/>
          </p:nvPr>
        </p:nvSpPr>
        <p:spPr/>
        <p:txBody>
          <a:bodyPr/>
          <a:lstStyle/>
          <a:p>
            <a:r>
              <a:rPr lang="en-US" altLang="en-US" dirty="0" smtClean="0"/>
              <a:t>SQUARE Steps 3 &amp; 4</a:t>
            </a:r>
            <a:br>
              <a:rPr lang="en-US" altLang="en-US" dirty="0" smtClean="0"/>
            </a:br>
            <a:r>
              <a:rPr lang="en-US" altLang="en-US" dirty="0" smtClean="0"/>
              <a:t>(Developed by Nancy Mead)</a:t>
            </a:r>
            <a:br>
              <a:rPr lang="en-US" altLang="en-US" dirty="0" smtClean="0"/>
            </a:br>
            <a:endParaRPr lang="en-US" dirty="0"/>
          </a:p>
        </p:txBody>
      </p:sp>
    </p:spTree>
    <p:extLst>
      <p:ext uri="{BB962C8B-B14F-4D97-AF65-F5344CB8AC3E}">
        <p14:creationId xmlns:p14="http://schemas.microsoft.com/office/powerpoint/2010/main" val="4260292064"/>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en-US" dirty="0" smtClean="0"/>
              <a:t>SQUARE Steps</a:t>
            </a:r>
          </a:p>
        </p:txBody>
      </p:sp>
      <p:sp>
        <p:nvSpPr>
          <p:cNvPr id="8195" name="Rectangle 3"/>
          <p:cNvSpPr>
            <a:spLocks noGrp="1" noChangeArrowheads="1"/>
          </p:cNvSpPr>
          <p:nvPr>
            <p:ph idx="1"/>
          </p:nvPr>
        </p:nvSpPr>
        <p:spPr/>
        <p:txBody>
          <a:bodyPr/>
          <a:lstStyle/>
          <a:p>
            <a:pPr marL="740664" lvl="1" indent="-457200">
              <a:buFont typeface="+mj-lt"/>
              <a:buAutoNum type="arabicPeriod"/>
            </a:pPr>
            <a:r>
              <a:rPr lang="en-GB" altLang="en-US" dirty="0" smtClean="0"/>
              <a:t>Agree on definitions.</a:t>
            </a:r>
          </a:p>
          <a:p>
            <a:pPr marL="740664" lvl="1" indent="-457200">
              <a:buFont typeface="+mj-lt"/>
              <a:buAutoNum type="arabicPeriod"/>
            </a:pPr>
            <a:r>
              <a:rPr lang="en-GB" altLang="en-US" dirty="0" smtClean="0"/>
              <a:t>Identify assets and security goals.</a:t>
            </a:r>
          </a:p>
          <a:p>
            <a:pPr marL="740664" lvl="1" indent="-457200">
              <a:buFont typeface="+mj-lt"/>
              <a:buAutoNum type="arabicPeriod"/>
            </a:pPr>
            <a:r>
              <a:rPr lang="en-GB" altLang="en-US" b="1" dirty="0" smtClean="0"/>
              <a:t>Develop artifacts to support security </a:t>
            </a:r>
            <a:br>
              <a:rPr lang="en-GB" altLang="en-US" b="1" dirty="0" smtClean="0"/>
            </a:br>
            <a:r>
              <a:rPr lang="en-GB" altLang="en-US" b="1" dirty="0" smtClean="0"/>
              <a:t>requirements definition.</a:t>
            </a:r>
          </a:p>
          <a:p>
            <a:pPr marL="740664" lvl="1" indent="-457200">
              <a:buFont typeface="+mj-lt"/>
              <a:buAutoNum type="arabicPeriod"/>
            </a:pPr>
            <a:r>
              <a:rPr lang="en-GB" altLang="en-US" b="1" dirty="0" smtClean="0"/>
              <a:t>Assess risks.</a:t>
            </a:r>
          </a:p>
          <a:p>
            <a:pPr marL="740664" lvl="1" indent="-457200">
              <a:buFont typeface="+mj-lt"/>
              <a:buAutoNum type="arabicPeriod"/>
            </a:pPr>
            <a:r>
              <a:rPr lang="en-GB" altLang="en-US" dirty="0" smtClean="0"/>
              <a:t>Select elicitation technique(s).</a:t>
            </a:r>
          </a:p>
          <a:p>
            <a:pPr marL="740664" lvl="1" indent="-457200">
              <a:buFont typeface="+mj-lt"/>
              <a:buAutoNum type="arabicPeriod"/>
            </a:pPr>
            <a:r>
              <a:rPr lang="en-GB" altLang="en-US" dirty="0" smtClean="0"/>
              <a:t>Elicit security requirements.</a:t>
            </a:r>
          </a:p>
          <a:p>
            <a:pPr marL="740664" lvl="1" indent="-457200">
              <a:buFont typeface="+mj-lt"/>
              <a:buAutoNum type="arabicPeriod"/>
            </a:pPr>
            <a:r>
              <a:rPr lang="en-GB" altLang="en-US" dirty="0" smtClean="0"/>
              <a:t>Categorize requirements.</a:t>
            </a:r>
          </a:p>
          <a:p>
            <a:pPr marL="740664" lvl="1" indent="-457200">
              <a:buFont typeface="+mj-lt"/>
              <a:buAutoNum type="arabicPeriod"/>
            </a:pPr>
            <a:r>
              <a:rPr lang="en-GB" altLang="en-US" dirty="0" smtClean="0"/>
              <a:t>Prioritize requirements.</a:t>
            </a:r>
          </a:p>
          <a:p>
            <a:pPr marL="740664" lvl="1" indent="-457200">
              <a:buFont typeface="+mj-lt"/>
              <a:buAutoNum type="arabicPeriod"/>
            </a:pPr>
            <a:r>
              <a:rPr lang="en-GB" altLang="en-US" dirty="0" smtClean="0"/>
              <a:t>Inspect requirements.</a:t>
            </a:r>
          </a:p>
        </p:txBody>
      </p:sp>
    </p:spTree>
    <p:extLst>
      <p:ext uri="{BB962C8B-B14F-4D97-AF65-F5344CB8AC3E}">
        <p14:creationId xmlns:p14="http://schemas.microsoft.com/office/powerpoint/2010/main" val="36457952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en-US" dirty="0">
                <a:solidFill>
                  <a:srgbClr val="000000"/>
                </a:solidFill>
                <a:ea typeface="ＭＳ Ｐゴシック" charset="-128"/>
              </a:rPr>
              <a:t>SQUARE Step 3</a:t>
            </a:r>
            <a:br>
              <a:rPr lang="en-US" altLang="en-US" dirty="0">
                <a:solidFill>
                  <a:srgbClr val="000000"/>
                </a:solidFill>
                <a:ea typeface="ＭＳ Ｐゴシック" charset="-128"/>
              </a:rPr>
            </a:br>
            <a:endParaRPr lang="en-US" dirty="0"/>
          </a:p>
        </p:txBody>
      </p:sp>
    </p:spTree>
    <p:extLst>
      <p:ext uri="{BB962C8B-B14F-4D97-AF65-F5344CB8AC3E}">
        <p14:creationId xmlns:p14="http://schemas.microsoft.com/office/powerpoint/2010/main" val="4068597055"/>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p:txBody>
          <a:bodyPr/>
          <a:lstStyle/>
          <a:p>
            <a:r>
              <a:rPr lang="en-GB" altLang="en-US" dirty="0" smtClean="0"/>
              <a:t>Step 3: Develop Artifacts</a:t>
            </a:r>
          </a:p>
        </p:txBody>
      </p:sp>
      <p:sp>
        <p:nvSpPr>
          <p:cNvPr id="26627" name="Rectangle 2"/>
          <p:cNvSpPr>
            <a:spLocks noGrp="1" noChangeArrowheads="1"/>
          </p:cNvSpPr>
          <p:nvPr>
            <p:ph idx="1"/>
          </p:nvPr>
        </p:nvSpPr>
        <p:spPr/>
        <p:txBody>
          <a:bodyPr/>
          <a:lstStyle/>
          <a:p>
            <a:r>
              <a:rPr lang="en-GB" altLang="en-US" dirty="0" smtClean="0"/>
              <a:t>Types of artifacts to collect</a:t>
            </a:r>
          </a:p>
        </p:txBody>
      </p:sp>
      <p:pic>
        <p:nvPicPr>
          <p:cNvPr id="26628" name="Picture 6" descr="archite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905000"/>
            <a:ext cx="4038600" cy="346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Rectangle 18"/>
          <p:cNvSpPr>
            <a:spLocks noChangeArrowheads="1"/>
          </p:cNvSpPr>
          <p:nvPr/>
        </p:nvSpPr>
        <p:spPr bwMode="auto">
          <a:xfrm>
            <a:off x="304800" y="1905000"/>
            <a:ext cx="373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marL="342900" indent="-3429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cs typeface="Arial"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cs typeface="Arial"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cs typeface="Arial"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cs typeface="Arial"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cs typeface="Arial" charset="0"/>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cs typeface="Arial" charset="0"/>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cs typeface="Arial" charset="0"/>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cs typeface="Arial" charset="0"/>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cs typeface="Arial" charset="0"/>
              </a:defRPr>
            </a:lvl9pPr>
          </a:lstStyle>
          <a:p>
            <a:pPr lvl="1" eaLnBrk="1" hangingPunct="1">
              <a:lnSpc>
                <a:spcPct val="80000"/>
              </a:lnSpc>
              <a:spcBef>
                <a:spcPct val="20000"/>
              </a:spcBef>
              <a:buClr>
                <a:srgbClr val="000000"/>
              </a:buClr>
              <a:buSzPct val="85000"/>
              <a:buFontTx/>
              <a:buChar char="•"/>
            </a:pPr>
            <a:r>
              <a:rPr lang="en-GB" altLang="en-US" sz="2400" dirty="0">
                <a:solidFill>
                  <a:srgbClr val="000000"/>
                </a:solidFill>
              </a:rPr>
              <a:t>System architecture diagrams</a:t>
            </a:r>
            <a:br>
              <a:rPr lang="en-GB" altLang="en-US" sz="2400" dirty="0">
                <a:solidFill>
                  <a:srgbClr val="000000"/>
                </a:solidFill>
              </a:rPr>
            </a:br>
            <a:r>
              <a:rPr lang="en-GB" altLang="en-US" sz="2400" dirty="0">
                <a:solidFill>
                  <a:srgbClr val="000000"/>
                </a:solidFill>
              </a:rPr>
              <a:t>(should exist for the project)</a:t>
            </a:r>
            <a:br>
              <a:rPr lang="en-GB" altLang="en-US" sz="2400" dirty="0">
                <a:solidFill>
                  <a:srgbClr val="000000"/>
                </a:solidFill>
              </a:rPr>
            </a:br>
            <a:r>
              <a:rPr lang="en-GB" altLang="en-US" sz="2400" dirty="0">
                <a:solidFill>
                  <a:srgbClr val="000000"/>
                </a:solidFill>
              </a:rPr>
              <a:t> </a:t>
            </a:r>
          </a:p>
        </p:txBody>
      </p:sp>
      <p:grpSp>
        <p:nvGrpSpPr>
          <p:cNvPr id="26630" name="Group 21"/>
          <p:cNvGrpSpPr>
            <a:grpSpLocks/>
          </p:cNvGrpSpPr>
          <p:nvPr/>
        </p:nvGrpSpPr>
        <p:grpSpPr bwMode="auto">
          <a:xfrm>
            <a:off x="4419600" y="1828800"/>
            <a:ext cx="4343400" cy="3581400"/>
            <a:chOff x="2784" y="1488"/>
            <a:chExt cx="2736" cy="2256"/>
          </a:xfrm>
        </p:grpSpPr>
        <p:sp>
          <p:nvSpPr>
            <p:cNvPr id="26631" name="Line 9"/>
            <p:cNvSpPr>
              <a:spLocks noChangeShapeType="1"/>
            </p:cNvSpPr>
            <p:nvPr/>
          </p:nvSpPr>
          <p:spPr bwMode="auto">
            <a:xfrm>
              <a:off x="2784" y="1488"/>
              <a:ext cx="273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sp>
          <p:nvSpPr>
            <p:cNvPr id="26632" name="Line 10"/>
            <p:cNvSpPr>
              <a:spLocks noChangeShapeType="1"/>
            </p:cNvSpPr>
            <p:nvPr/>
          </p:nvSpPr>
          <p:spPr bwMode="auto">
            <a:xfrm>
              <a:off x="2784" y="3744"/>
              <a:ext cx="273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sp>
          <p:nvSpPr>
            <p:cNvPr id="26633" name="Line 19"/>
            <p:cNvSpPr>
              <a:spLocks noChangeShapeType="1"/>
            </p:cNvSpPr>
            <p:nvPr/>
          </p:nvSpPr>
          <p:spPr bwMode="auto">
            <a:xfrm>
              <a:off x="2784" y="1488"/>
              <a:ext cx="0" cy="2256"/>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sp>
          <p:nvSpPr>
            <p:cNvPr id="26634" name="Line 20"/>
            <p:cNvSpPr>
              <a:spLocks noChangeShapeType="1"/>
            </p:cNvSpPr>
            <p:nvPr/>
          </p:nvSpPr>
          <p:spPr bwMode="auto">
            <a:xfrm>
              <a:off x="5520" y="1488"/>
              <a:ext cx="0" cy="2256"/>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grpSp>
    </p:spTree>
    <p:extLst>
      <p:ext uri="{BB962C8B-B14F-4D97-AF65-F5344CB8AC3E}">
        <p14:creationId xmlns:p14="http://schemas.microsoft.com/office/powerpoint/2010/main" val="2863304019"/>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5"/>
          <p:cNvSpPr>
            <a:spLocks noChangeArrowheads="1"/>
          </p:cNvSpPr>
          <p:nvPr/>
        </p:nvSpPr>
        <p:spPr bwMode="auto">
          <a:xfrm>
            <a:off x="4419600" y="2362200"/>
            <a:ext cx="433387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spcBef>
                <a:spcPct val="20000"/>
              </a:spcBef>
              <a:buClr>
                <a:srgbClr val="000000"/>
              </a:buClr>
              <a:buSzPct val="100000"/>
              <a:buFont typeface="Times New Roman" pitchFamily="18" charset="0"/>
              <a:buNone/>
            </a:pPr>
            <a:endParaRPr lang="en-US" altLang="en-US" sz="3200" dirty="0">
              <a:solidFill>
                <a:srgbClr val="000000"/>
              </a:solidFill>
              <a:latin typeface="Times New Roman" pitchFamily="18" charset="0"/>
              <a:cs typeface="Arial Unicode MS" pitchFamily="32" charset="0"/>
            </a:endParaRPr>
          </a:p>
        </p:txBody>
      </p:sp>
      <p:grpSp>
        <p:nvGrpSpPr>
          <p:cNvPr id="27651" name="Group 53"/>
          <p:cNvGrpSpPr>
            <a:grpSpLocks/>
          </p:cNvGrpSpPr>
          <p:nvPr/>
        </p:nvGrpSpPr>
        <p:grpSpPr bwMode="auto">
          <a:xfrm>
            <a:off x="4419600" y="1828800"/>
            <a:ext cx="4333875" cy="3581400"/>
            <a:chOff x="2784" y="1488"/>
            <a:chExt cx="2730" cy="2256"/>
          </a:xfrm>
        </p:grpSpPr>
        <p:sp>
          <p:nvSpPr>
            <p:cNvPr id="27656" name="Line 46"/>
            <p:cNvSpPr>
              <a:spLocks noChangeShapeType="1"/>
            </p:cNvSpPr>
            <p:nvPr/>
          </p:nvSpPr>
          <p:spPr bwMode="auto">
            <a:xfrm>
              <a:off x="2784" y="1488"/>
              <a:ext cx="273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sp>
          <p:nvSpPr>
            <p:cNvPr id="27657" name="Line 47"/>
            <p:cNvSpPr>
              <a:spLocks noChangeShapeType="1"/>
            </p:cNvSpPr>
            <p:nvPr/>
          </p:nvSpPr>
          <p:spPr bwMode="auto">
            <a:xfrm>
              <a:off x="2784" y="3744"/>
              <a:ext cx="273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sp>
          <p:nvSpPr>
            <p:cNvPr id="27658" name="Line 48"/>
            <p:cNvSpPr>
              <a:spLocks noChangeShapeType="1"/>
            </p:cNvSpPr>
            <p:nvPr/>
          </p:nvSpPr>
          <p:spPr bwMode="auto">
            <a:xfrm>
              <a:off x="2784" y="1488"/>
              <a:ext cx="0" cy="2256"/>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sp>
          <p:nvSpPr>
            <p:cNvPr id="27659" name="Line 49"/>
            <p:cNvSpPr>
              <a:spLocks noChangeShapeType="1"/>
            </p:cNvSpPr>
            <p:nvPr/>
          </p:nvSpPr>
          <p:spPr bwMode="auto">
            <a:xfrm>
              <a:off x="5514" y="1488"/>
              <a:ext cx="0" cy="2256"/>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grpSp>
      <p:sp>
        <p:nvSpPr>
          <p:cNvPr id="27652" name="Rectangle 2"/>
          <p:cNvSpPr>
            <a:spLocks noGrp="1" noChangeArrowheads="1"/>
          </p:cNvSpPr>
          <p:nvPr>
            <p:ph type="title"/>
          </p:nvPr>
        </p:nvSpPr>
        <p:spPr/>
        <p:txBody>
          <a:bodyPr/>
          <a:lstStyle/>
          <a:p>
            <a:r>
              <a:rPr lang="en-GB" altLang="en-US" dirty="0" smtClean="0"/>
              <a:t>Step 3: Develop Artifacts</a:t>
            </a:r>
          </a:p>
        </p:txBody>
      </p:sp>
      <p:sp>
        <p:nvSpPr>
          <p:cNvPr id="27654" name="Rectangle 52"/>
          <p:cNvSpPr>
            <a:spLocks noGrp="1" noChangeArrowheads="1"/>
          </p:cNvSpPr>
          <p:nvPr>
            <p:ph idx="1"/>
          </p:nvPr>
        </p:nvSpPr>
        <p:spPr/>
        <p:txBody>
          <a:bodyPr/>
          <a:lstStyle/>
          <a:p>
            <a:r>
              <a:rPr lang="en-GB" altLang="en-US" dirty="0" smtClean="0"/>
              <a:t>Types of artifacts to collect</a:t>
            </a:r>
          </a:p>
        </p:txBody>
      </p:sp>
      <p:pic>
        <p:nvPicPr>
          <p:cNvPr id="27653" name="Picture 42" descr="usec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127250"/>
            <a:ext cx="3824288" cy="297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TextBox 11"/>
          <p:cNvSpPr txBox="1">
            <a:spLocks noChangeArrowheads="1"/>
          </p:cNvSpPr>
          <p:nvPr/>
        </p:nvSpPr>
        <p:spPr bwMode="auto">
          <a:xfrm>
            <a:off x="685800" y="1847850"/>
            <a:ext cx="3200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buClr>
                <a:srgbClr val="000000"/>
              </a:buClr>
              <a:buSzPct val="100000"/>
              <a:buFont typeface="Arial" charset="0"/>
              <a:buNone/>
            </a:pPr>
            <a:r>
              <a:rPr lang="en-US" altLang="en-US" sz="2400" dirty="0">
                <a:solidFill>
                  <a:srgbClr val="000000"/>
                </a:solidFill>
              </a:rPr>
              <a:t>Use case scenarios/ diagrams </a:t>
            </a:r>
            <a:r>
              <a:rPr lang="en-GB" altLang="en-US" sz="2400" dirty="0">
                <a:solidFill>
                  <a:srgbClr val="000000"/>
                </a:solidFill>
              </a:rPr>
              <a:t>(should exist for the project)</a:t>
            </a:r>
            <a:endParaRPr lang="en-US" altLang="en-US" sz="2400" dirty="0">
              <a:solidFill>
                <a:srgbClr val="FFFFFF"/>
              </a:solidFill>
            </a:endParaRPr>
          </a:p>
        </p:txBody>
      </p:sp>
    </p:spTree>
    <p:extLst>
      <p:ext uri="{BB962C8B-B14F-4D97-AF65-F5344CB8AC3E}">
        <p14:creationId xmlns:p14="http://schemas.microsoft.com/office/powerpoint/2010/main" val="9784335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Risk Concepts</a:t>
            </a:r>
            <a:endParaRPr lang="en-US" dirty="0"/>
          </a:p>
        </p:txBody>
      </p:sp>
    </p:spTree>
    <p:extLst>
      <p:ext uri="{BB962C8B-B14F-4D97-AF65-F5344CB8AC3E}">
        <p14:creationId xmlns:p14="http://schemas.microsoft.com/office/powerpoint/2010/main" val="268786504"/>
      </p:ext>
    </p:extLst>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4419600" y="2362200"/>
            <a:ext cx="433387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spcBef>
                <a:spcPct val="20000"/>
              </a:spcBef>
              <a:buClr>
                <a:srgbClr val="000000"/>
              </a:buClr>
              <a:buSzPct val="100000"/>
              <a:buFont typeface="Times New Roman" pitchFamily="18" charset="0"/>
              <a:buNone/>
            </a:pPr>
            <a:endParaRPr lang="en-US" altLang="en-US" sz="3200" dirty="0">
              <a:solidFill>
                <a:srgbClr val="000000"/>
              </a:solidFill>
              <a:latin typeface="Times New Roman" pitchFamily="18" charset="0"/>
              <a:cs typeface="Arial Unicode MS" pitchFamily="32" charset="0"/>
            </a:endParaRPr>
          </a:p>
        </p:txBody>
      </p:sp>
      <p:sp>
        <p:nvSpPr>
          <p:cNvPr id="28675" name="Rectangle 7"/>
          <p:cNvSpPr>
            <a:spLocks noGrp="1" noChangeArrowheads="1"/>
          </p:cNvSpPr>
          <p:nvPr>
            <p:ph type="title"/>
          </p:nvPr>
        </p:nvSpPr>
        <p:spPr/>
        <p:txBody>
          <a:bodyPr/>
          <a:lstStyle/>
          <a:p>
            <a:r>
              <a:rPr lang="en-GB" altLang="en-US" dirty="0" smtClean="0"/>
              <a:t>Step 3: Develop Artifacts</a:t>
            </a:r>
          </a:p>
        </p:txBody>
      </p:sp>
      <p:sp>
        <p:nvSpPr>
          <p:cNvPr id="28676" name="Rectangle 11"/>
          <p:cNvSpPr>
            <a:spLocks noGrp="1" noChangeArrowheads="1"/>
          </p:cNvSpPr>
          <p:nvPr>
            <p:ph idx="1"/>
          </p:nvPr>
        </p:nvSpPr>
        <p:spPr/>
        <p:txBody>
          <a:bodyPr/>
          <a:lstStyle/>
          <a:p>
            <a:r>
              <a:rPr lang="en-GB" altLang="en-US" dirty="0" smtClean="0"/>
              <a:t>Types of artifacts to collect</a:t>
            </a:r>
          </a:p>
        </p:txBody>
      </p:sp>
      <p:pic>
        <p:nvPicPr>
          <p:cNvPr id="28677" name="Picture 12" descr="misusec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057400"/>
            <a:ext cx="3962400" cy="310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8" name="Group 17"/>
          <p:cNvGrpSpPr>
            <a:grpSpLocks/>
          </p:cNvGrpSpPr>
          <p:nvPr/>
        </p:nvGrpSpPr>
        <p:grpSpPr bwMode="auto">
          <a:xfrm>
            <a:off x="4419600" y="1828800"/>
            <a:ext cx="4333875" cy="3581400"/>
            <a:chOff x="2784" y="1488"/>
            <a:chExt cx="2730" cy="2256"/>
          </a:xfrm>
        </p:grpSpPr>
        <p:sp>
          <p:nvSpPr>
            <p:cNvPr id="28680" name="Line 4"/>
            <p:cNvSpPr>
              <a:spLocks noChangeShapeType="1"/>
            </p:cNvSpPr>
            <p:nvPr/>
          </p:nvSpPr>
          <p:spPr bwMode="auto">
            <a:xfrm>
              <a:off x="2784" y="3744"/>
              <a:ext cx="273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sp>
          <p:nvSpPr>
            <p:cNvPr id="28681" name="Line 6"/>
            <p:cNvSpPr>
              <a:spLocks noChangeShapeType="1"/>
            </p:cNvSpPr>
            <p:nvPr/>
          </p:nvSpPr>
          <p:spPr bwMode="auto">
            <a:xfrm>
              <a:off x="5514" y="1488"/>
              <a:ext cx="0" cy="2256"/>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sp>
          <p:nvSpPr>
            <p:cNvPr id="28682" name="Line 15"/>
            <p:cNvSpPr>
              <a:spLocks noChangeShapeType="1"/>
            </p:cNvSpPr>
            <p:nvPr/>
          </p:nvSpPr>
          <p:spPr bwMode="auto">
            <a:xfrm>
              <a:off x="2784" y="1488"/>
              <a:ext cx="273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sp>
          <p:nvSpPr>
            <p:cNvPr id="28683" name="Line 16"/>
            <p:cNvSpPr>
              <a:spLocks noChangeShapeType="1"/>
            </p:cNvSpPr>
            <p:nvPr/>
          </p:nvSpPr>
          <p:spPr bwMode="auto">
            <a:xfrm>
              <a:off x="2784" y="1488"/>
              <a:ext cx="0" cy="2256"/>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solidFill>
                  <a:srgbClr val="000000"/>
                </a:solidFill>
              </a:endParaRPr>
            </a:p>
          </p:txBody>
        </p:sp>
      </p:grpSp>
      <p:sp>
        <p:nvSpPr>
          <p:cNvPr id="28679" name="TextBox 11"/>
          <p:cNvSpPr txBox="1">
            <a:spLocks noChangeArrowheads="1"/>
          </p:cNvSpPr>
          <p:nvPr/>
        </p:nvSpPr>
        <p:spPr bwMode="auto">
          <a:xfrm>
            <a:off x="685800" y="1828800"/>
            <a:ext cx="3429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buClr>
                <a:srgbClr val="000000"/>
              </a:buClr>
              <a:buSzPct val="100000"/>
              <a:buFont typeface="Arial" charset="0"/>
              <a:buNone/>
            </a:pPr>
            <a:r>
              <a:rPr lang="en-US" altLang="en-US" sz="2400" dirty="0">
                <a:solidFill>
                  <a:srgbClr val="000000"/>
                </a:solidFill>
              </a:rPr>
              <a:t>Misuse case scenarios/ diagrams </a:t>
            </a:r>
            <a:r>
              <a:rPr lang="en-GB" altLang="en-US" sz="2400" dirty="0">
                <a:solidFill>
                  <a:srgbClr val="000000"/>
                </a:solidFill>
              </a:rPr>
              <a:t>(</a:t>
            </a:r>
            <a:r>
              <a:rPr lang="en-US" altLang="en-US" sz="2400" dirty="0">
                <a:solidFill>
                  <a:srgbClr val="000000"/>
                </a:solidFill>
              </a:rPr>
              <a:t>exemplar misuse cases</a:t>
            </a:r>
            <a:r>
              <a:rPr lang="en-GB" altLang="en-US" sz="2400" dirty="0">
                <a:solidFill>
                  <a:srgbClr val="000000"/>
                </a:solidFill>
              </a:rPr>
              <a:t>)</a:t>
            </a:r>
            <a:endParaRPr lang="en-US" altLang="en-US" sz="2400" dirty="0">
              <a:solidFill>
                <a:srgbClr val="FFFFFF"/>
              </a:solidFill>
            </a:endParaRPr>
          </a:p>
        </p:txBody>
      </p:sp>
    </p:spTree>
    <p:extLst>
      <p:ext uri="{BB962C8B-B14F-4D97-AF65-F5344CB8AC3E}">
        <p14:creationId xmlns:p14="http://schemas.microsoft.com/office/powerpoint/2010/main" val="205903190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title"/>
          </p:nvPr>
        </p:nvSpPr>
        <p:spPr/>
        <p:txBody>
          <a:bodyPr/>
          <a:lstStyle/>
          <a:p>
            <a:r>
              <a:rPr lang="en-GB" altLang="en-US" dirty="0" smtClean="0"/>
              <a:t>Step 3: Develop Artifacts</a:t>
            </a:r>
          </a:p>
        </p:txBody>
      </p:sp>
      <p:sp>
        <p:nvSpPr>
          <p:cNvPr id="29700" name="Rectangle 10"/>
          <p:cNvSpPr>
            <a:spLocks noGrp="1" noChangeArrowheads="1"/>
          </p:cNvSpPr>
          <p:nvPr>
            <p:ph idx="1"/>
          </p:nvPr>
        </p:nvSpPr>
        <p:spPr/>
        <p:txBody>
          <a:bodyPr/>
          <a:lstStyle/>
          <a:p>
            <a:r>
              <a:rPr lang="en-GB" altLang="en-US" dirty="0" smtClean="0"/>
              <a:t>Types of artifacts to collect</a:t>
            </a:r>
          </a:p>
          <a:p>
            <a:r>
              <a:rPr lang="en-GB" altLang="en-US" sz="2400" dirty="0" smtClean="0">
                <a:solidFill>
                  <a:srgbClr val="000000"/>
                </a:solidFill>
                <a:cs typeface="Arial Unicode MS" pitchFamily="32" charset="0"/>
              </a:rPr>
              <a:t>	</a:t>
            </a:r>
            <a:br>
              <a:rPr lang="en-GB" altLang="en-US" sz="2400" dirty="0" smtClean="0">
                <a:solidFill>
                  <a:srgbClr val="000000"/>
                </a:solidFill>
                <a:cs typeface="Arial Unicode MS" pitchFamily="32" charset="0"/>
              </a:rPr>
            </a:br>
            <a:r>
              <a:rPr lang="en-GB" altLang="en-US" sz="2400" dirty="0" smtClean="0">
                <a:solidFill>
                  <a:srgbClr val="000000"/>
                </a:solidFill>
                <a:cs typeface="Arial Unicode MS" pitchFamily="32" charset="0"/>
              </a:rPr>
              <a:t>Attack </a:t>
            </a:r>
            <a:r>
              <a:rPr lang="en-GB" altLang="en-US" sz="2400" dirty="0">
                <a:solidFill>
                  <a:srgbClr val="000000"/>
                </a:solidFill>
                <a:cs typeface="Arial Unicode MS" pitchFamily="32" charset="0"/>
              </a:rPr>
              <a:t>trees</a:t>
            </a:r>
            <a:endParaRPr lang="en-US" altLang="en-US" sz="2400" dirty="0">
              <a:solidFill>
                <a:srgbClr val="000000"/>
              </a:solidFill>
              <a:cs typeface="Arial Unicode MS" pitchFamily="32" charset="0"/>
            </a:endParaRPr>
          </a:p>
          <a:p>
            <a:endParaRPr lang="en-GB" altLang="en-US" dirty="0" smtClean="0"/>
          </a:p>
        </p:txBody>
      </p:sp>
      <p:pic>
        <p:nvPicPr>
          <p:cNvPr id="2970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667000"/>
            <a:ext cx="7772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10"/>
          <p:cNvSpPr>
            <a:spLocks noChangeArrowheads="1"/>
          </p:cNvSpPr>
          <p:nvPr/>
        </p:nvSpPr>
        <p:spPr bwMode="auto">
          <a:xfrm>
            <a:off x="685800" y="2438400"/>
            <a:ext cx="8305800" cy="3657600"/>
          </a:xfrm>
          <a:prstGeom prst="rect">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bg1"/>
                </a:solidFill>
                <a:latin typeface="Arial" charset="0"/>
                <a:cs typeface="Arial" charset="0"/>
              </a:defRPr>
            </a:lvl1pPr>
            <a:lvl2pPr marL="742950" indent="-285750" eaLnBrk="0" hangingPunct="0">
              <a:defRPr>
                <a:solidFill>
                  <a:schemeClr val="bg1"/>
                </a:solidFill>
                <a:latin typeface="Arial" charset="0"/>
                <a:cs typeface="Arial" charset="0"/>
              </a:defRPr>
            </a:lvl2pPr>
            <a:lvl3pPr marL="1143000" indent="-228600" eaLnBrk="0" hangingPunct="0">
              <a:defRPr>
                <a:solidFill>
                  <a:schemeClr val="bg1"/>
                </a:solidFill>
                <a:latin typeface="Arial" charset="0"/>
                <a:cs typeface="Arial" charset="0"/>
              </a:defRPr>
            </a:lvl3pPr>
            <a:lvl4pPr marL="1600200" indent="-228600" eaLnBrk="0" hangingPunct="0">
              <a:defRPr>
                <a:solidFill>
                  <a:schemeClr val="bg1"/>
                </a:solidFill>
                <a:latin typeface="Arial" charset="0"/>
                <a:cs typeface="Arial" charset="0"/>
              </a:defRPr>
            </a:lvl4pPr>
            <a:lvl5pPr marL="2057400" indent="-228600" eaLnBrk="0" hangingPunct="0">
              <a:defRPr>
                <a:solidFill>
                  <a:schemeClr val="bg1"/>
                </a:solidFill>
                <a:latin typeface="Arial" charset="0"/>
                <a:cs typeface="Arial" charset="0"/>
              </a:defRPr>
            </a:lvl5pPr>
            <a:lvl6pPr marL="2514600" indent="-228600" defTabSz="457200" eaLnBrk="0" fontAlgn="base" hangingPunct="0">
              <a:spcBef>
                <a:spcPct val="0"/>
              </a:spcBef>
              <a:spcAft>
                <a:spcPct val="0"/>
              </a:spcAft>
              <a:defRPr>
                <a:solidFill>
                  <a:schemeClr val="bg1"/>
                </a:solidFill>
                <a:latin typeface="Arial" charset="0"/>
                <a:cs typeface="Arial" charset="0"/>
              </a:defRPr>
            </a:lvl6pPr>
            <a:lvl7pPr marL="2971800" indent="-228600" defTabSz="457200" eaLnBrk="0" fontAlgn="base" hangingPunct="0">
              <a:spcBef>
                <a:spcPct val="0"/>
              </a:spcBef>
              <a:spcAft>
                <a:spcPct val="0"/>
              </a:spcAft>
              <a:defRPr>
                <a:solidFill>
                  <a:schemeClr val="bg1"/>
                </a:solidFill>
                <a:latin typeface="Arial" charset="0"/>
                <a:cs typeface="Arial" charset="0"/>
              </a:defRPr>
            </a:lvl7pPr>
            <a:lvl8pPr marL="3429000" indent="-228600" defTabSz="457200" eaLnBrk="0" fontAlgn="base" hangingPunct="0">
              <a:spcBef>
                <a:spcPct val="0"/>
              </a:spcBef>
              <a:spcAft>
                <a:spcPct val="0"/>
              </a:spcAft>
              <a:defRPr>
                <a:solidFill>
                  <a:schemeClr val="bg1"/>
                </a:solidFill>
                <a:latin typeface="Arial" charset="0"/>
                <a:cs typeface="Arial" charset="0"/>
              </a:defRPr>
            </a:lvl8pPr>
            <a:lvl9pPr marL="3886200" indent="-228600" defTabSz="457200" eaLnBrk="0" fontAlgn="base" hangingPunct="0">
              <a:spcBef>
                <a:spcPct val="0"/>
              </a:spcBef>
              <a:spcAft>
                <a:spcPct val="0"/>
              </a:spcAft>
              <a:defRPr>
                <a:solidFill>
                  <a:schemeClr val="bg1"/>
                </a:solidFill>
                <a:latin typeface="Arial" charset="0"/>
                <a:cs typeface="Arial" charset="0"/>
              </a:defRPr>
            </a:lvl9pPr>
          </a:lstStyle>
          <a:p>
            <a:pPr eaLnBrk="1" hangingPunct="1">
              <a:lnSpc>
                <a:spcPct val="66000"/>
              </a:lnSpc>
              <a:buClr>
                <a:srgbClr val="000000"/>
              </a:buClr>
              <a:buSzPct val="100000"/>
              <a:buFont typeface="Arial" charset="0"/>
              <a:buNone/>
            </a:pPr>
            <a:endParaRPr lang="en-US" altLang="en-US" dirty="0">
              <a:solidFill>
                <a:srgbClr val="FFFFFF"/>
              </a:solidFill>
            </a:endParaRPr>
          </a:p>
        </p:txBody>
      </p:sp>
    </p:spTree>
    <p:extLst>
      <p:ext uri="{BB962C8B-B14F-4D97-AF65-F5344CB8AC3E}">
        <p14:creationId xmlns:p14="http://schemas.microsoft.com/office/powerpoint/2010/main" val="44643505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Grp="1" noChangeArrowheads="1"/>
          </p:cNvSpPr>
          <p:nvPr>
            <p:ph type="title"/>
          </p:nvPr>
        </p:nvSpPr>
        <p:spPr/>
        <p:txBody>
          <a:bodyPr/>
          <a:lstStyle/>
          <a:p>
            <a:r>
              <a:rPr lang="en-GB" altLang="en-US" dirty="0" smtClean="0"/>
              <a:t>Step 3: Develop Artifacts</a:t>
            </a:r>
          </a:p>
        </p:txBody>
      </p:sp>
      <p:sp>
        <p:nvSpPr>
          <p:cNvPr id="30723" name="Rectangle 2"/>
          <p:cNvSpPr>
            <a:spLocks noGrp="1" noChangeArrowheads="1"/>
          </p:cNvSpPr>
          <p:nvPr>
            <p:ph idx="1"/>
          </p:nvPr>
        </p:nvSpPr>
        <p:spPr/>
        <p:txBody>
          <a:bodyPr/>
          <a:lstStyle/>
          <a:p>
            <a:r>
              <a:rPr lang="en-GB" altLang="en-US" dirty="0" smtClean="0"/>
              <a:t>Enlist the aid of knowledgeable engineers from the organization.</a:t>
            </a:r>
          </a:p>
          <a:p>
            <a:r>
              <a:rPr lang="en-GB" altLang="en-US" dirty="0" smtClean="0"/>
              <a:t>Encourage stakeholders to preserve artifacts for future use.</a:t>
            </a:r>
          </a:p>
          <a:p>
            <a:r>
              <a:rPr lang="en-GB" altLang="en-US" dirty="0" smtClean="0"/>
              <a:t>Some artifacts should already exist.</a:t>
            </a:r>
          </a:p>
        </p:txBody>
      </p:sp>
    </p:spTree>
    <p:extLst>
      <p:ext uri="{BB962C8B-B14F-4D97-AF65-F5344CB8AC3E}">
        <p14:creationId xmlns:p14="http://schemas.microsoft.com/office/powerpoint/2010/main" val="7411299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p:cNvSpPr>
            <a:spLocks noGrp="1" noChangeArrowheads="1"/>
          </p:cNvSpPr>
          <p:nvPr>
            <p:ph type="title"/>
          </p:nvPr>
        </p:nvSpPr>
        <p:spPr/>
        <p:txBody>
          <a:bodyPr/>
          <a:lstStyle/>
          <a:p>
            <a:r>
              <a:rPr lang="en-GB" altLang="en-US" dirty="0" smtClean="0"/>
              <a:t>Step 3: Develop Artifacts</a:t>
            </a:r>
          </a:p>
        </p:txBody>
      </p:sp>
      <p:sp>
        <p:nvSpPr>
          <p:cNvPr id="31747" name="Rectangle 2"/>
          <p:cNvSpPr>
            <a:spLocks noGrp="1" noChangeArrowheads="1"/>
          </p:cNvSpPr>
          <p:nvPr>
            <p:ph idx="1"/>
          </p:nvPr>
        </p:nvSpPr>
        <p:spPr/>
        <p:txBody>
          <a:bodyPr/>
          <a:lstStyle/>
          <a:p>
            <a:r>
              <a:rPr lang="en-GB" altLang="en-US" dirty="0" smtClean="0"/>
              <a:t>Requirements engineering team responsibilities</a:t>
            </a:r>
          </a:p>
          <a:p>
            <a:pPr lvl="1"/>
            <a:r>
              <a:rPr lang="en-GB" altLang="en-US" dirty="0" smtClean="0"/>
              <a:t>Work with stakeholders and client organization to identify and collect as many artifacts as possible</a:t>
            </a:r>
          </a:p>
        </p:txBody>
      </p:sp>
    </p:spTree>
    <p:extLst>
      <p:ext uri="{BB962C8B-B14F-4D97-AF65-F5344CB8AC3E}">
        <p14:creationId xmlns:p14="http://schemas.microsoft.com/office/powerpoint/2010/main" val="343893391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Grp="1" noChangeArrowheads="1"/>
          </p:cNvSpPr>
          <p:nvPr>
            <p:ph type="title"/>
          </p:nvPr>
        </p:nvSpPr>
        <p:spPr/>
        <p:txBody>
          <a:bodyPr/>
          <a:lstStyle/>
          <a:p>
            <a:r>
              <a:rPr lang="en-GB" altLang="en-US" dirty="0" smtClean="0"/>
              <a:t>Step 3: Develop Artifacts</a:t>
            </a:r>
          </a:p>
        </p:txBody>
      </p:sp>
      <p:sp>
        <p:nvSpPr>
          <p:cNvPr id="32771" name="Rectangle 2"/>
          <p:cNvSpPr>
            <a:spLocks noGrp="1" noChangeArrowheads="1"/>
          </p:cNvSpPr>
          <p:nvPr>
            <p:ph idx="1"/>
          </p:nvPr>
        </p:nvSpPr>
        <p:spPr/>
        <p:txBody>
          <a:bodyPr/>
          <a:lstStyle/>
          <a:p>
            <a:r>
              <a:rPr lang="en-GB" altLang="en-US" dirty="0" smtClean="0"/>
              <a:t>Stakeholder responsibilities</a:t>
            </a:r>
          </a:p>
          <a:p>
            <a:pPr lvl="1"/>
            <a:r>
              <a:rPr lang="en-GB" altLang="en-US" dirty="0" smtClean="0"/>
              <a:t>Generate or collect system artifacts</a:t>
            </a:r>
          </a:p>
          <a:p>
            <a:pPr lvl="1"/>
            <a:r>
              <a:rPr lang="en-GB" altLang="en-US" dirty="0" smtClean="0"/>
              <a:t>Present artifacts to the requirements engineering team</a:t>
            </a:r>
          </a:p>
        </p:txBody>
      </p:sp>
    </p:spTree>
    <p:extLst>
      <p:ext uri="{BB962C8B-B14F-4D97-AF65-F5344CB8AC3E}">
        <p14:creationId xmlns:p14="http://schemas.microsoft.com/office/powerpoint/2010/main" val="291344507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
          <p:cNvSpPr>
            <a:spLocks noGrp="1" noChangeArrowheads="1"/>
          </p:cNvSpPr>
          <p:nvPr>
            <p:ph type="title"/>
          </p:nvPr>
        </p:nvSpPr>
        <p:spPr/>
        <p:txBody>
          <a:bodyPr/>
          <a:lstStyle/>
          <a:p>
            <a:r>
              <a:rPr lang="en-GB" altLang="en-US" dirty="0" smtClean="0"/>
              <a:t>Step 3: Develop Artifacts</a:t>
            </a:r>
          </a:p>
        </p:txBody>
      </p:sp>
      <p:sp>
        <p:nvSpPr>
          <p:cNvPr id="33795" name="Rectangle 2"/>
          <p:cNvSpPr>
            <a:spLocks noGrp="1" noChangeArrowheads="1"/>
          </p:cNvSpPr>
          <p:nvPr>
            <p:ph idx="1"/>
          </p:nvPr>
        </p:nvSpPr>
        <p:spPr/>
        <p:txBody>
          <a:bodyPr/>
          <a:lstStyle/>
          <a:p>
            <a:r>
              <a:rPr lang="en-GB" altLang="en-US" dirty="0" smtClean="0"/>
              <a:t>Joint responsibilities</a:t>
            </a:r>
          </a:p>
          <a:p>
            <a:pPr lvl="1"/>
            <a:r>
              <a:rPr lang="en-GB" altLang="en-US" dirty="0" smtClean="0"/>
              <a:t>Generate and review some of the artifacts</a:t>
            </a:r>
          </a:p>
          <a:p>
            <a:pPr lvl="1"/>
            <a:r>
              <a:rPr lang="en-GB" altLang="en-US" dirty="0" smtClean="0"/>
              <a:t>Verify the accuracy and completeness of all artifacts</a:t>
            </a:r>
          </a:p>
        </p:txBody>
      </p:sp>
    </p:spTree>
    <p:extLst>
      <p:ext uri="{BB962C8B-B14F-4D97-AF65-F5344CB8AC3E}">
        <p14:creationId xmlns:p14="http://schemas.microsoft.com/office/powerpoint/2010/main" val="314163407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Grp="1" noChangeArrowheads="1"/>
          </p:cNvSpPr>
          <p:nvPr>
            <p:ph type="title"/>
          </p:nvPr>
        </p:nvSpPr>
        <p:spPr/>
        <p:txBody>
          <a:bodyPr/>
          <a:lstStyle/>
          <a:p>
            <a:r>
              <a:rPr lang="en-GB" altLang="en-US" dirty="0" smtClean="0"/>
              <a:t>Step 3: Develop Artifacts</a:t>
            </a:r>
          </a:p>
        </p:txBody>
      </p:sp>
      <p:sp>
        <p:nvSpPr>
          <p:cNvPr id="34819" name="Rectangle 2"/>
          <p:cNvSpPr>
            <a:spLocks noGrp="1" noChangeArrowheads="1"/>
          </p:cNvSpPr>
          <p:nvPr>
            <p:ph idx="1"/>
          </p:nvPr>
        </p:nvSpPr>
        <p:spPr/>
        <p:txBody>
          <a:bodyPr/>
          <a:lstStyle/>
          <a:p>
            <a:r>
              <a:rPr lang="en-GB" altLang="en-US" dirty="0" smtClean="0"/>
              <a:t>Exit criteria</a:t>
            </a:r>
          </a:p>
          <a:p>
            <a:pPr lvl="1"/>
            <a:r>
              <a:rPr lang="en-GB" altLang="en-US" dirty="0" smtClean="0"/>
              <a:t>A set of artifacts for the system generated by a collaborative effort between the requirements engineering team and the stakeholders</a:t>
            </a:r>
          </a:p>
        </p:txBody>
      </p:sp>
    </p:spTree>
    <p:extLst>
      <p:ext uri="{BB962C8B-B14F-4D97-AF65-F5344CB8AC3E}">
        <p14:creationId xmlns:p14="http://schemas.microsoft.com/office/powerpoint/2010/main" val="356213811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Grp="1" noChangeArrowheads="1"/>
          </p:cNvSpPr>
          <p:nvPr>
            <p:ph type="title"/>
          </p:nvPr>
        </p:nvSpPr>
        <p:spPr/>
        <p:txBody>
          <a:bodyPr/>
          <a:lstStyle/>
          <a:p>
            <a:pPr eaLnBrk="1" hangingPunct="1">
              <a:lnSpc>
                <a:spcPct val="8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Step 3 – Exercise (25 Minutes)</a:t>
            </a:r>
          </a:p>
        </p:txBody>
      </p:sp>
      <p:sp>
        <p:nvSpPr>
          <p:cNvPr id="39939" name="Rectangle 2"/>
          <p:cNvSpPr>
            <a:spLocks noGrp="1" noChangeArrowheads="1"/>
          </p:cNvSpPr>
          <p:nvPr>
            <p:ph idx="1"/>
          </p:nvPr>
        </p:nvSpPr>
        <p:spPr/>
        <p:txBody>
          <a:bodyPr/>
          <a:lstStyle/>
          <a:p>
            <a:pPr marL="0" lvl="1" indent="0" eaLnBrk="1" hangingPunct="1">
              <a:lnSpc>
                <a:spcPct val="100000"/>
              </a:lnSpc>
              <a:spcAft>
                <a:spcPts val="875"/>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800" dirty="0" smtClean="0"/>
              <a:t>Task: Generate artifacts</a:t>
            </a:r>
          </a:p>
          <a:p>
            <a:pPr marL="0" lvl="1" indent="0" eaLnBrk="1" hangingPunct="1">
              <a:lnSpc>
                <a:spcPct val="100000"/>
              </a:lnSpc>
              <a:spcAft>
                <a:spcPts val="875"/>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100" dirty="0" smtClean="0"/>
          </a:p>
          <a:p>
            <a:pPr marL="0" lvl="1" indent="0" eaLnBrk="1" hangingPunct="1">
              <a:lnSpc>
                <a:spcPct val="100000"/>
              </a:lnSpc>
              <a:spcAft>
                <a:spcPts val="875"/>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800" dirty="0" smtClean="0">
                <a:solidFill>
                  <a:schemeClr val="tx1"/>
                </a:solidFill>
              </a:rPr>
              <a:t>Exit Criteria:</a:t>
            </a:r>
          </a:p>
          <a:p>
            <a:pPr marL="0" lvl="1" indent="0" eaLnBrk="1" hangingPunct="1">
              <a:lnSpc>
                <a:spcPct val="100000"/>
              </a:lnSpc>
              <a:spcAft>
                <a:spcPts val="875"/>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600" dirty="0" smtClean="0"/>
          </a:p>
          <a:p>
            <a:pPr marL="365760" lvl="1" indent="-365760" eaLnBrk="1" hangingPunct="1">
              <a:lnSpc>
                <a:spcPct val="100000"/>
              </a:lnSpc>
              <a:spcAft>
                <a:spcPts val="875"/>
              </a:spcAft>
              <a:buSzPct val="85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800" dirty="0" smtClean="0"/>
              <a:t>Both teams should have discussed ,documented, and verified all the artifacts</a:t>
            </a:r>
          </a:p>
          <a:p>
            <a:pPr marL="0" lvl="1" indent="0" eaLnBrk="1" hangingPunct="1">
              <a:lnSpc>
                <a:spcPct val="100000"/>
              </a:lnSpc>
              <a:spcAft>
                <a:spcPts val="400"/>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00" dirty="0" smtClean="0"/>
              <a:t>[[</a:t>
            </a:r>
          </a:p>
          <a:p>
            <a:pPr marL="0" lvl="1" indent="0" eaLnBrk="1" hangingPunct="1">
              <a:lnSpc>
                <a:spcPct val="100000"/>
              </a:lnSpc>
              <a:spcAft>
                <a:spcPts val="400"/>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100" dirty="0" smtClean="0"/>
          </a:p>
          <a:p>
            <a:pPr marL="0" lvl="1" indent="0" eaLnBrk="1" hangingPunct="1">
              <a:lnSpc>
                <a:spcPct val="100000"/>
              </a:lnSpc>
              <a:spcAft>
                <a:spcPts val="400"/>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dirty="0" smtClean="0"/>
              <a:t>For the purpose of this workshop, two use cases and four misuse cases are provided.</a:t>
            </a:r>
          </a:p>
          <a:p>
            <a:pPr marL="365760" lvl="1" indent="0" eaLnBrk="1" hangingPunct="1">
              <a:lnSpc>
                <a:spcPct val="100000"/>
              </a:lnSpc>
              <a:spcAft>
                <a:spcPts val="400"/>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dirty="0" smtClean="0"/>
          </a:p>
          <a:p>
            <a:pPr marL="0" lvl="1" indent="0" eaLnBrk="1" hangingPunct="1">
              <a:lnSpc>
                <a:spcPct val="100000"/>
              </a:lnSpc>
              <a:spcAft>
                <a:spcPts val="875"/>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000" i="1" dirty="0" smtClean="0"/>
              <a:t>Both teams should read and follow the instructions given in your respective documents to fill out the </a:t>
            </a:r>
            <a:r>
              <a:rPr lang="en-GB" sz="2000" b="1" i="1" dirty="0" smtClean="0"/>
              <a:t>incomplete sections</a:t>
            </a:r>
            <a:r>
              <a:rPr lang="en-GB" sz="2000" i="1" dirty="0" smtClean="0"/>
              <a:t>,</a:t>
            </a:r>
            <a:r>
              <a:rPr lang="en-GB" sz="2000" b="1" i="1" dirty="0" smtClean="0"/>
              <a:t> </a:t>
            </a:r>
            <a:r>
              <a:rPr lang="en-GB" sz="2000" i="1" dirty="0" smtClean="0"/>
              <a:t>which are specified in </a:t>
            </a:r>
            <a:r>
              <a:rPr lang="en-GB" sz="2000" b="1" i="1" dirty="0" smtClean="0"/>
              <a:t>bold</a:t>
            </a:r>
            <a:r>
              <a:rPr lang="en-GB" sz="2000" i="1" dirty="0" smtClean="0"/>
              <a:t>.</a:t>
            </a:r>
          </a:p>
          <a:p>
            <a:pPr marL="0" indent="0" eaLnBrk="1" hangingPunct="1">
              <a:lnSpc>
                <a:spcPct val="100000"/>
              </a:lnSpc>
              <a:buSzPct val="8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dirty="0" smtClean="0"/>
              <a:t>   </a:t>
            </a:r>
          </a:p>
          <a:p>
            <a:pPr marL="0" indent="0" eaLnBrk="1" hangingPunct="1">
              <a:lnSpc>
                <a:spcPct val="100000"/>
              </a:lnSpc>
              <a:buSzPct val="8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dirty="0" smtClean="0"/>
          </a:p>
        </p:txBody>
      </p:sp>
      <p:sp>
        <p:nvSpPr>
          <p:cNvPr id="1331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a:lnSpc>
                <a:spcPct val="81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rPr>
              <a:t>STEP 1 | STEP 2 | </a:t>
            </a:r>
            <a:r>
              <a:rPr lang="en-GB" sz="1600" b="1" dirty="0">
                <a:solidFill>
                  <a:srgbClr val="000000"/>
                </a:solidFill>
                <a:effectLst>
                  <a:outerShdw blurRad="38100" dist="38100" dir="2700000" algn="tl">
                    <a:srgbClr val="C0C0C0"/>
                  </a:outerShdw>
                </a:effectLst>
              </a:rPr>
              <a:t>STEP 3 </a:t>
            </a:r>
            <a:r>
              <a:rPr lang="en-GB" sz="1600" dirty="0">
                <a:solidFill>
                  <a:srgbClr val="000000"/>
                </a:solidFill>
                <a:effectLst>
                  <a:outerShdw blurRad="38100" dist="38100" dir="2700000" algn="tl">
                    <a:srgbClr val="C0C0C0"/>
                  </a:outerShdw>
                </a:effectLst>
              </a:rPr>
              <a:t>| STEP 4 | STEP 5 | STEP 6 | STEP 7 | STEP 8 | STEP 9</a:t>
            </a:r>
          </a:p>
        </p:txBody>
      </p:sp>
    </p:spTree>
    <p:extLst>
      <p:ext uri="{BB962C8B-B14F-4D97-AF65-F5344CB8AC3E}">
        <p14:creationId xmlns:p14="http://schemas.microsoft.com/office/powerpoint/2010/main" val="63477226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Grp="1" noChangeArrowheads="1"/>
          </p:cNvSpPr>
          <p:nvPr>
            <p:ph type="title"/>
          </p:nvPr>
        </p:nvSpPr>
        <p:spPr/>
        <p:txBody>
          <a:bodyPr/>
          <a:lstStyle/>
          <a:p>
            <a:r>
              <a:rPr lang="en-GB" altLang="en-US" dirty="0" smtClean="0"/>
              <a:t>Step 3 – Report on Exercise (15 Minutes)</a:t>
            </a:r>
          </a:p>
        </p:txBody>
      </p:sp>
      <p:sp>
        <p:nvSpPr>
          <p:cNvPr id="41987" name="Rectangle 2"/>
          <p:cNvSpPr>
            <a:spLocks noGrp="1" noChangeArrowheads="1"/>
          </p:cNvSpPr>
          <p:nvPr>
            <p:ph type="body" idx="4294967295"/>
          </p:nvPr>
        </p:nvSpPr>
        <p:spPr>
          <a:xfrm>
            <a:off x="0" y="1066800"/>
            <a:ext cx="8305800" cy="5029200"/>
          </a:xfrm>
        </p:spPr>
        <p:txBody>
          <a:bodyPr/>
          <a:lstStyle/>
          <a:p>
            <a:pPr marL="0" lvl="1" indent="0" eaLnBrk="1" hangingPunct="1">
              <a:lnSpc>
                <a:spcPct val="100000"/>
              </a:lnSpc>
              <a:spcAft>
                <a:spcPts val="875"/>
              </a:spcAft>
              <a:buSzPct val="85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altLang="en-US" sz="2000" i="1" dirty="0" smtClean="0"/>
          </a:p>
          <a:p>
            <a:pPr marL="0" indent="0" eaLnBrk="1" hangingPunct="1">
              <a:lnSpc>
                <a:spcPct val="100000"/>
              </a:lnSpc>
              <a:buSzPct val="8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   </a:t>
            </a:r>
          </a:p>
          <a:p>
            <a:pPr marL="0" indent="0" eaLnBrk="1" hangingPunct="1">
              <a:lnSpc>
                <a:spcPct val="100000"/>
              </a:lnSpc>
              <a:buSzPct val="8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altLang="en-US" dirty="0" smtClean="0"/>
          </a:p>
        </p:txBody>
      </p:sp>
      <p:sp>
        <p:nvSpPr>
          <p:cNvPr id="1331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a:lnSpc>
                <a:spcPct val="81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rPr>
              <a:t>STEP 1 | STEP 2 | </a:t>
            </a:r>
            <a:r>
              <a:rPr lang="en-GB" sz="1600" b="1" dirty="0">
                <a:solidFill>
                  <a:srgbClr val="000000"/>
                </a:solidFill>
                <a:effectLst>
                  <a:outerShdw blurRad="38100" dist="38100" dir="2700000" algn="tl">
                    <a:srgbClr val="C0C0C0"/>
                  </a:outerShdw>
                </a:effectLst>
              </a:rPr>
              <a:t>STEP 3 </a:t>
            </a:r>
            <a:r>
              <a:rPr lang="en-GB" sz="1600" dirty="0">
                <a:solidFill>
                  <a:srgbClr val="000000"/>
                </a:solidFill>
                <a:effectLst>
                  <a:outerShdw blurRad="38100" dist="38100" dir="2700000" algn="tl">
                    <a:srgbClr val="C0C0C0"/>
                  </a:outerShdw>
                </a:effectLst>
              </a:rPr>
              <a:t>| STEP 4 | STEP 5 | STEP 6 | STEP 7 | STEP 8 | STEP 9</a:t>
            </a:r>
          </a:p>
        </p:txBody>
      </p:sp>
    </p:spTree>
    <p:extLst>
      <p:ext uri="{BB962C8B-B14F-4D97-AF65-F5344CB8AC3E}">
        <p14:creationId xmlns:p14="http://schemas.microsoft.com/office/powerpoint/2010/main" val="234685090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SQUARE Step 4</a:t>
            </a:r>
            <a:br>
              <a:rPr lang="en-US" dirty="0" smtClean="0"/>
            </a:br>
            <a:endParaRPr lang="en-US" dirty="0"/>
          </a:p>
        </p:txBody>
      </p:sp>
    </p:spTree>
    <p:extLst>
      <p:ext uri="{BB962C8B-B14F-4D97-AF65-F5344CB8AC3E}">
        <p14:creationId xmlns:p14="http://schemas.microsoft.com/office/powerpoint/2010/main" val="242554089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Assurance</a:t>
            </a:r>
            <a:r>
              <a:rPr lang="en-US" baseline="30000" dirty="0" smtClean="0"/>
              <a:t>1</a:t>
            </a:r>
            <a:endParaRPr lang="en-US" baseline="30000" dirty="0"/>
          </a:p>
        </p:txBody>
      </p:sp>
      <p:sp>
        <p:nvSpPr>
          <p:cNvPr id="3" name="Content Placeholder 2"/>
          <p:cNvSpPr>
            <a:spLocks noGrp="1"/>
          </p:cNvSpPr>
          <p:nvPr>
            <p:ph idx="1"/>
          </p:nvPr>
        </p:nvSpPr>
        <p:spPr/>
        <p:txBody>
          <a:bodyPr/>
          <a:lstStyle/>
          <a:p>
            <a:r>
              <a:rPr lang="en-US" dirty="0" smtClean="0"/>
              <a:t>Application of technologies and processes to achieve a required level of confidence that software systems and services </a:t>
            </a:r>
          </a:p>
          <a:p>
            <a:pPr lvl="1"/>
            <a:r>
              <a:rPr lang="en-US" dirty="0" smtClean="0"/>
              <a:t>Function in the intended manner</a:t>
            </a:r>
          </a:p>
          <a:p>
            <a:pPr lvl="1"/>
            <a:r>
              <a:rPr lang="en-US" dirty="0" smtClean="0"/>
              <a:t>Are free from accidental or intentional vulnerabilities</a:t>
            </a:r>
          </a:p>
          <a:p>
            <a:pPr lvl="1"/>
            <a:r>
              <a:rPr lang="en-US" dirty="0" smtClean="0"/>
              <a:t>Provide security capabilities appropriate to the threat environment</a:t>
            </a:r>
          </a:p>
          <a:p>
            <a:pPr lvl="1"/>
            <a:r>
              <a:rPr lang="en-US" dirty="0" smtClean="0"/>
              <a:t>Recover from intrusions and failures</a:t>
            </a:r>
          </a:p>
          <a:p>
            <a:r>
              <a:rPr lang="en-US" dirty="0" smtClean="0"/>
              <a:t>We will examine risk management in a software assurance context. </a:t>
            </a:r>
          </a:p>
          <a:p>
            <a:endParaRPr lang="en-US" sz="1400" dirty="0" smtClean="0"/>
          </a:p>
          <a:p>
            <a:pPr marL="0" indent="0"/>
            <a:r>
              <a:rPr lang="en-US" sz="1400" dirty="0" smtClean="0"/>
              <a:t>1. SEI </a:t>
            </a:r>
            <a:r>
              <a:rPr lang="en-US" sz="1400" dirty="0"/>
              <a:t>Software Assurance Curriculum Project. Software Assurance Curriculum Project Volume I: Master of Software Assurance Reference Curriculum (CMU/SEI-2010-TR-005). Pittsburgh, PA: Software Engineering Institute, Carnegie Mellon University, 2006. </a:t>
            </a:r>
            <a:r>
              <a:rPr lang="en-US" sz="1400" dirty="0">
                <a:hlinkClick r:id="rId3"/>
              </a:rPr>
              <a:t>http://</a:t>
            </a:r>
            <a:r>
              <a:rPr lang="en-US" sz="1400" dirty="0" smtClean="0">
                <a:hlinkClick r:id="rId3"/>
              </a:rPr>
              <a:t>www.sei.cmu.edu/reports/10tr005.pdf</a:t>
            </a:r>
            <a:endParaRPr lang="en-US" sz="1400" dirty="0" smtClean="0"/>
          </a:p>
          <a:p>
            <a:pPr>
              <a:buAutoNum type="arabicPeriod"/>
            </a:pPr>
            <a:endParaRPr lang="en-US" sz="1400" dirty="0"/>
          </a:p>
        </p:txBody>
      </p:sp>
    </p:spTree>
    <p:extLst>
      <p:ext uri="{BB962C8B-B14F-4D97-AF65-F5344CB8AC3E}">
        <p14:creationId xmlns:p14="http://schemas.microsoft.com/office/powerpoint/2010/main" val="3791427767"/>
      </p:ext>
    </p:extLst>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Grp="1" noChangeArrowheads="1"/>
          </p:cNvSpPr>
          <p:nvPr>
            <p:ph type="title"/>
          </p:nvPr>
        </p:nvSpPr>
        <p:spPr/>
        <p:txBody>
          <a:bodyPr/>
          <a:lstStyle/>
          <a:p>
            <a:r>
              <a:rPr lang="en-GB" altLang="en-US" dirty="0" smtClean="0"/>
              <a:t>Step 4: Perform Risk Assessment</a:t>
            </a:r>
          </a:p>
        </p:txBody>
      </p:sp>
      <p:sp>
        <p:nvSpPr>
          <p:cNvPr id="36867" name="Rectangle 2"/>
          <p:cNvSpPr>
            <a:spLocks noGrp="1" noChangeArrowheads="1"/>
          </p:cNvSpPr>
          <p:nvPr>
            <p:ph idx="1"/>
          </p:nvPr>
        </p:nvSpPr>
        <p:spPr/>
        <p:txBody>
          <a:bodyPr/>
          <a:lstStyle/>
          <a:p>
            <a:r>
              <a:rPr lang="en-GB" altLang="en-US" dirty="0" smtClean="0"/>
              <a:t>The stakeholders and the requirements engineering team must identify</a:t>
            </a:r>
          </a:p>
          <a:p>
            <a:pPr lvl="1"/>
            <a:r>
              <a:rPr lang="en-GB" altLang="en-US" dirty="0" smtClean="0"/>
              <a:t>Vulnerabilities and threats that face the system</a:t>
            </a:r>
          </a:p>
          <a:p>
            <a:pPr lvl="1"/>
            <a:r>
              <a:rPr lang="en-GB" altLang="en-US" dirty="0" smtClean="0"/>
              <a:t>Likelihood that threats will materialize as real attacks</a:t>
            </a:r>
          </a:p>
          <a:p>
            <a:pPr lvl="1"/>
            <a:r>
              <a:rPr lang="en-GB" altLang="en-US" dirty="0" smtClean="0"/>
              <a:t>Potential consequences of an attack</a:t>
            </a:r>
          </a:p>
          <a:p>
            <a:pPr lvl="1"/>
            <a:endParaRPr lang="en-GB" altLang="en-US" dirty="0" smtClean="0"/>
          </a:p>
          <a:p>
            <a:r>
              <a:rPr lang="en-GB" altLang="en-US" dirty="0" smtClean="0"/>
              <a:t>By doing so, they can</a:t>
            </a:r>
          </a:p>
          <a:p>
            <a:pPr lvl="1"/>
            <a:r>
              <a:rPr lang="en-GB" altLang="en-US" dirty="0" smtClean="0"/>
              <a:t>Prevent implementing unnecessary countermeasures</a:t>
            </a:r>
          </a:p>
          <a:p>
            <a:pPr lvl="1"/>
            <a:r>
              <a:rPr lang="en-GB" altLang="en-US" dirty="0" smtClean="0"/>
              <a:t>Aid in eliciting and prioritizing security requirements</a:t>
            </a:r>
          </a:p>
        </p:txBody>
      </p:sp>
    </p:spTree>
    <p:extLst>
      <p:ext uri="{BB962C8B-B14F-4D97-AF65-F5344CB8AC3E}">
        <p14:creationId xmlns:p14="http://schemas.microsoft.com/office/powerpoint/2010/main" val="357532442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ChangeArrowheads="1"/>
          </p:cNvSpPr>
          <p:nvPr>
            <p:ph type="title"/>
          </p:nvPr>
        </p:nvSpPr>
        <p:spPr/>
        <p:txBody>
          <a:bodyPr/>
          <a:lstStyle/>
          <a:p>
            <a:r>
              <a:rPr lang="en-GB" altLang="en-US" dirty="0" smtClean="0"/>
              <a:t>Step 4: Perform Risk Assessment</a:t>
            </a:r>
          </a:p>
        </p:txBody>
      </p:sp>
      <p:sp>
        <p:nvSpPr>
          <p:cNvPr id="37891" name="Rectangle 2"/>
          <p:cNvSpPr>
            <a:spLocks noGrp="1" noChangeArrowheads="1"/>
          </p:cNvSpPr>
          <p:nvPr>
            <p:ph idx="1"/>
          </p:nvPr>
        </p:nvSpPr>
        <p:spPr/>
        <p:txBody>
          <a:bodyPr/>
          <a:lstStyle/>
          <a:p>
            <a:r>
              <a:rPr lang="en-GB" altLang="en-US" dirty="0" smtClean="0"/>
              <a:t>Risk assessment methods</a:t>
            </a:r>
          </a:p>
          <a:p>
            <a:pPr lvl="1"/>
            <a:r>
              <a:rPr lang="en-GB" altLang="en-US" dirty="0" smtClean="0"/>
              <a:t>General Accounting Office model [GAO 99]</a:t>
            </a:r>
          </a:p>
          <a:p>
            <a:pPr lvl="1"/>
            <a:r>
              <a:rPr lang="en-GB" altLang="en-US" dirty="0" smtClean="0"/>
              <a:t>National Institute of Standards and Technology model (recommended) [Stoneburner 02]</a:t>
            </a:r>
          </a:p>
          <a:p>
            <a:pPr lvl="1"/>
            <a:r>
              <a:rPr lang="en-GB" altLang="en-US" dirty="0" smtClean="0"/>
              <a:t>NSA’s INFOSEC Assessment Technology [NSA 04]</a:t>
            </a:r>
          </a:p>
          <a:p>
            <a:pPr lvl="1"/>
            <a:r>
              <a:rPr lang="en-GB" altLang="en-US" dirty="0" smtClean="0"/>
              <a:t>Shawn Butler’s Security Attribute Evaluation Method [Butler 02]</a:t>
            </a:r>
          </a:p>
          <a:p>
            <a:pPr lvl="1"/>
            <a:r>
              <a:rPr lang="en-GB" altLang="en-US" dirty="0" smtClean="0"/>
              <a:t>CMU’s “V-RATE” method [Lipson 01]</a:t>
            </a:r>
          </a:p>
          <a:p>
            <a:pPr lvl="1"/>
            <a:r>
              <a:rPr lang="en-GB" altLang="en-US" dirty="0" smtClean="0"/>
              <a:t>Yacov Haimes’s RFRM model (recommended) [Haimes 04]</a:t>
            </a:r>
          </a:p>
          <a:p>
            <a:pPr lvl="1"/>
            <a:r>
              <a:rPr lang="en-GB" altLang="en-US" dirty="0" smtClean="0"/>
              <a:t>CMU’s Survivable Systems Analysis method [Mead  02]</a:t>
            </a:r>
          </a:p>
          <a:p>
            <a:pPr lvl="1"/>
            <a:r>
              <a:rPr lang="en-GB" altLang="en-US" dirty="0" smtClean="0"/>
              <a:t>Martin Feather’s DDP model [Cornford 04]</a:t>
            </a:r>
          </a:p>
        </p:txBody>
      </p:sp>
    </p:spTree>
    <p:extLst>
      <p:ext uri="{BB962C8B-B14F-4D97-AF65-F5344CB8AC3E}">
        <p14:creationId xmlns:p14="http://schemas.microsoft.com/office/powerpoint/2010/main" val="70562493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dirty="0" smtClean="0"/>
              <a:t>Step 4: Perform Risk Assessment</a:t>
            </a:r>
          </a:p>
        </p:txBody>
      </p:sp>
      <p:sp>
        <p:nvSpPr>
          <p:cNvPr id="38915" name="Rectangle 3"/>
          <p:cNvSpPr>
            <a:spLocks noGrp="1" noChangeArrowheads="1"/>
          </p:cNvSpPr>
          <p:nvPr>
            <p:ph idx="1"/>
          </p:nvPr>
        </p:nvSpPr>
        <p:spPr/>
        <p:txBody>
          <a:bodyPr/>
          <a:lstStyle/>
          <a:p>
            <a:r>
              <a:rPr lang="en-GB" altLang="en-US" dirty="0" smtClean="0"/>
              <a:t>Risk assessment example (NIST model)</a:t>
            </a:r>
          </a:p>
          <a:p>
            <a:pPr lvl="1"/>
            <a:r>
              <a:rPr lang="en-GB" altLang="en-US" dirty="0" smtClean="0"/>
              <a:t>Six relevant steps</a:t>
            </a:r>
          </a:p>
          <a:p>
            <a:pPr lvl="2"/>
            <a:r>
              <a:rPr lang="en-GB" altLang="en-US" dirty="0" smtClean="0"/>
              <a:t>Threat identification</a:t>
            </a:r>
          </a:p>
          <a:p>
            <a:pPr lvl="2"/>
            <a:r>
              <a:rPr lang="en-GB" altLang="en-US" dirty="0" smtClean="0"/>
              <a:t>Vulnerability identification</a:t>
            </a:r>
          </a:p>
          <a:p>
            <a:pPr lvl="2"/>
            <a:r>
              <a:rPr lang="en-GB" altLang="en-US" dirty="0" smtClean="0"/>
              <a:t>Control analysis</a:t>
            </a:r>
          </a:p>
          <a:p>
            <a:pPr lvl="2"/>
            <a:r>
              <a:rPr lang="en-GB" altLang="en-US" dirty="0" smtClean="0"/>
              <a:t>Likelihood determination</a:t>
            </a:r>
          </a:p>
          <a:p>
            <a:pPr lvl="2"/>
            <a:r>
              <a:rPr lang="en-GB" altLang="en-US" dirty="0" smtClean="0"/>
              <a:t>Impact analysis</a:t>
            </a:r>
          </a:p>
          <a:p>
            <a:pPr lvl="2"/>
            <a:r>
              <a:rPr lang="en-GB" altLang="en-US" dirty="0" smtClean="0"/>
              <a:t>Risk determination</a:t>
            </a:r>
          </a:p>
          <a:p>
            <a:pPr lvl="2"/>
            <a:endParaRPr lang="en-GB" altLang="en-US" dirty="0" smtClean="0"/>
          </a:p>
        </p:txBody>
      </p:sp>
    </p:spTree>
    <p:extLst>
      <p:ext uri="{BB962C8B-B14F-4D97-AF65-F5344CB8AC3E}">
        <p14:creationId xmlns:p14="http://schemas.microsoft.com/office/powerpoint/2010/main" val="165290831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ltLang="en-US" dirty="0" smtClean="0"/>
              <a:t>Step 4: Perform Risk Assessment</a:t>
            </a:r>
          </a:p>
        </p:txBody>
      </p:sp>
      <p:graphicFrame>
        <p:nvGraphicFramePr>
          <p:cNvPr id="190496" name="Group 32"/>
          <p:cNvGraphicFramePr>
            <a:graphicFrameLocks noGrp="1"/>
          </p:cNvGraphicFramePr>
          <p:nvPr>
            <p:ph idx="1"/>
            <p:extLst>
              <p:ext uri="{D42A27DB-BD31-4B8C-83A1-F6EECF244321}">
                <p14:modId xmlns:p14="http://schemas.microsoft.com/office/powerpoint/2010/main" val="3333448106"/>
              </p:ext>
            </p:extLst>
          </p:nvPr>
        </p:nvGraphicFramePr>
        <p:xfrm>
          <a:off x="4724400" y="1524000"/>
          <a:ext cx="4035425" cy="4191000"/>
        </p:xfrm>
        <a:graphic>
          <a:graphicData uri="http://schemas.openxmlformats.org/drawingml/2006/table">
            <a:tbl>
              <a:tblPr/>
              <a:tblGrid>
                <a:gridCol w="4035425"/>
              </a:tblGrid>
              <a:tr h="4191000">
                <a:tc>
                  <a:txBody>
                    <a:bodyPr/>
                    <a:lstStyle/>
                    <a:p>
                      <a:pPr marL="342900" marR="0" lvl="0" indent="-342900" algn="l" defTabSz="914400" rtl="0" eaLnBrk="1" fontAlgn="base" latinLnBrk="0" hangingPunct="1">
                        <a:lnSpc>
                          <a:spcPct val="100000"/>
                        </a:lnSpc>
                        <a:spcBef>
                          <a:spcPct val="0"/>
                        </a:spcBef>
                        <a:spcAft>
                          <a:spcPct val="25000"/>
                        </a:spcAft>
                        <a:buClrTx/>
                        <a:buSzPct val="70000"/>
                        <a:buFontTx/>
                        <a:buNone/>
                        <a:tabLst/>
                      </a:pPr>
                      <a:endParaRPr kumimoji="0" lang="en-US" sz="2400" b="0" i="0" u="none" strike="noStrike" cap="none" normalizeH="0" baseline="0" dirty="0" smtClean="0">
                        <a:ln>
                          <a:noFill/>
                        </a:ln>
                        <a:solidFill>
                          <a:schemeClr val="tx1"/>
                        </a:solidFill>
                        <a:effectLst/>
                        <a:latin typeface="Arial" charset="0"/>
                      </a:endParaRPr>
                    </a:p>
                  </a:txBody>
                  <a:tcPr marL="186166" marR="18616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9939" name="Rectangle 3"/>
          <p:cNvSpPr>
            <a:spLocks noGrp="1" noChangeArrowheads="1"/>
          </p:cNvSpPr>
          <p:nvPr>
            <p:ph type="body" sz="half" idx="4294967295"/>
          </p:nvPr>
        </p:nvSpPr>
        <p:spPr>
          <a:xfrm>
            <a:off x="304800" y="1143000"/>
            <a:ext cx="4152900" cy="1752600"/>
          </a:xfrm>
        </p:spPr>
        <p:txBody>
          <a:bodyPr/>
          <a:lstStyle/>
          <a:p>
            <a:pPr marL="0" indent="0" eaLnBrk="1" hangingPunct="1">
              <a:spcBef>
                <a:spcPct val="20000"/>
              </a:spcBef>
              <a:spcAft>
                <a:spcPct val="0"/>
              </a:spcAft>
              <a:buSzPct val="8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smtClean="0"/>
              <a:t>Risk assessment example </a:t>
            </a:r>
            <a:br>
              <a:rPr lang="en-GB" altLang="en-US" dirty="0" smtClean="0"/>
            </a:br>
            <a:r>
              <a:rPr lang="en-GB" altLang="en-US" dirty="0" smtClean="0"/>
              <a:t>(NIST model)</a:t>
            </a:r>
          </a:p>
        </p:txBody>
      </p:sp>
      <p:pic>
        <p:nvPicPr>
          <p:cNvPr id="39946" name="Picture 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5200" y="1600200"/>
            <a:ext cx="3835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827297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Grp="1" noChangeArrowheads="1"/>
          </p:cNvSpPr>
          <p:nvPr>
            <p:ph type="title"/>
          </p:nvPr>
        </p:nvSpPr>
        <p:spPr/>
        <p:txBody>
          <a:bodyPr/>
          <a:lstStyle/>
          <a:p>
            <a:r>
              <a:rPr lang="en-GB" altLang="en-US" dirty="0" smtClean="0"/>
              <a:t>Step 4: Perform Risk Assessment</a:t>
            </a:r>
          </a:p>
        </p:txBody>
      </p:sp>
      <p:sp>
        <p:nvSpPr>
          <p:cNvPr id="40963" name="Rectangle 2"/>
          <p:cNvSpPr>
            <a:spLocks noGrp="1" noChangeArrowheads="1"/>
          </p:cNvSpPr>
          <p:nvPr>
            <p:ph idx="1"/>
          </p:nvPr>
        </p:nvSpPr>
        <p:spPr/>
        <p:txBody>
          <a:bodyPr/>
          <a:lstStyle/>
          <a:p>
            <a:r>
              <a:rPr lang="en-GB" altLang="en-US" dirty="0" smtClean="0"/>
              <a:t>Classification</a:t>
            </a:r>
          </a:p>
          <a:p>
            <a:pPr lvl="1"/>
            <a:r>
              <a:rPr lang="en-GB" altLang="en-US" dirty="0" smtClean="0"/>
              <a:t>Each risk classified according to likelihood</a:t>
            </a:r>
          </a:p>
          <a:p>
            <a:pPr lvl="1"/>
            <a:r>
              <a:rPr lang="en-GB" altLang="en-US" dirty="0" smtClean="0"/>
              <a:t>Classifications help identify a quantifiable, verifiable response</a:t>
            </a:r>
          </a:p>
        </p:txBody>
      </p:sp>
    </p:spTree>
    <p:extLst>
      <p:ext uri="{BB962C8B-B14F-4D97-AF65-F5344CB8AC3E}">
        <p14:creationId xmlns:p14="http://schemas.microsoft.com/office/powerpoint/2010/main" val="390974064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Grp="1" noChangeArrowheads="1"/>
          </p:cNvSpPr>
          <p:nvPr>
            <p:ph type="title"/>
          </p:nvPr>
        </p:nvSpPr>
        <p:spPr/>
        <p:txBody>
          <a:bodyPr/>
          <a:lstStyle/>
          <a:p>
            <a:r>
              <a:rPr lang="en-GB" altLang="en-US" dirty="0" smtClean="0"/>
              <a:t>Step 4: Perform Risk Assessment</a:t>
            </a:r>
          </a:p>
        </p:txBody>
      </p:sp>
      <p:sp>
        <p:nvSpPr>
          <p:cNvPr id="41987" name="Rectangle 2"/>
          <p:cNvSpPr>
            <a:spLocks noGrp="1" noChangeArrowheads="1"/>
          </p:cNvSpPr>
          <p:nvPr>
            <p:ph idx="1"/>
          </p:nvPr>
        </p:nvSpPr>
        <p:spPr/>
        <p:txBody>
          <a:bodyPr/>
          <a:lstStyle/>
          <a:p>
            <a:r>
              <a:rPr lang="en-GB" altLang="en-US" dirty="0" smtClean="0"/>
              <a:t>Requirements engineering team responsibilities</a:t>
            </a:r>
          </a:p>
          <a:p>
            <a:pPr lvl="1"/>
            <a:r>
              <a:rPr lang="en-GB" altLang="en-US" dirty="0" smtClean="0"/>
              <a:t>Facilitate the completion of a structured risk assessment</a:t>
            </a:r>
          </a:p>
          <a:p>
            <a:pPr lvl="1"/>
            <a:r>
              <a:rPr lang="en-GB" altLang="en-US" dirty="0" smtClean="0"/>
              <a:t>Review the results of the risk assessment and share them with stakeholders</a:t>
            </a:r>
          </a:p>
        </p:txBody>
      </p:sp>
    </p:spTree>
    <p:extLst>
      <p:ext uri="{BB962C8B-B14F-4D97-AF65-F5344CB8AC3E}">
        <p14:creationId xmlns:p14="http://schemas.microsoft.com/office/powerpoint/2010/main" val="358347750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
          <p:cNvSpPr>
            <a:spLocks noGrp="1" noChangeArrowheads="1"/>
          </p:cNvSpPr>
          <p:nvPr>
            <p:ph type="title"/>
          </p:nvPr>
        </p:nvSpPr>
        <p:spPr/>
        <p:txBody>
          <a:bodyPr/>
          <a:lstStyle/>
          <a:p>
            <a:r>
              <a:rPr lang="en-GB" altLang="en-US" dirty="0" smtClean="0"/>
              <a:t>Step 4: Perform Risk Assessment</a:t>
            </a:r>
          </a:p>
        </p:txBody>
      </p:sp>
      <p:sp>
        <p:nvSpPr>
          <p:cNvPr id="43011" name="Rectangle 2"/>
          <p:cNvSpPr>
            <a:spLocks noGrp="1" noChangeArrowheads="1"/>
          </p:cNvSpPr>
          <p:nvPr>
            <p:ph idx="1"/>
          </p:nvPr>
        </p:nvSpPr>
        <p:spPr/>
        <p:txBody>
          <a:bodyPr/>
          <a:lstStyle/>
          <a:p>
            <a:r>
              <a:rPr lang="en-GB" altLang="en-US" dirty="0" smtClean="0"/>
              <a:t>Stakeholder responsibilities</a:t>
            </a:r>
          </a:p>
          <a:p>
            <a:pPr lvl="1"/>
            <a:r>
              <a:rPr lang="en-US" altLang="en-US" dirty="0" smtClean="0"/>
              <a:t>Present material to the RE team</a:t>
            </a:r>
            <a:endParaRPr lang="en-GB" altLang="en-US" dirty="0" smtClean="0"/>
          </a:p>
          <a:p>
            <a:pPr lvl="1"/>
            <a:r>
              <a:rPr lang="en-US" altLang="en-US" dirty="0" smtClean="0"/>
              <a:t>Discuss the different artifacts</a:t>
            </a:r>
            <a:endParaRPr lang="en-GB" altLang="en-US" dirty="0" smtClean="0"/>
          </a:p>
        </p:txBody>
      </p:sp>
    </p:spTree>
    <p:extLst>
      <p:ext uri="{BB962C8B-B14F-4D97-AF65-F5344CB8AC3E}">
        <p14:creationId xmlns:p14="http://schemas.microsoft.com/office/powerpoint/2010/main" val="8405438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p:cNvSpPr>
            <a:spLocks noGrp="1" noChangeArrowheads="1"/>
          </p:cNvSpPr>
          <p:nvPr>
            <p:ph type="title"/>
          </p:nvPr>
        </p:nvSpPr>
        <p:spPr/>
        <p:txBody>
          <a:bodyPr/>
          <a:lstStyle/>
          <a:p>
            <a:r>
              <a:rPr lang="en-GB" altLang="en-US" dirty="0" smtClean="0"/>
              <a:t>Step 4: Perform Risk Assessment</a:t>
            </a:r>
          </a:p>
        </p:txBody>
      </p:sp>
      <p:sp>
        <p:nvSpPr>
          <p:cNvPr id="44035" name="Rectangle 2"/>
          <p:cNvSpPr>
            <a:spLocks noGrp="1" noChangeArrowheads="1"/>
          </p:cNvSpPr>
          <p:nvPr>
            <p:ph idx="1"/>
          </p:nvPr>
        </p:nvSpPr>
        <p:spPr/>
        <p:txBody>
          <a:bodyPr/>
          <a:lstStyle/>
          <a:p>
            <a:r>
              <a:rPr lang="en-GB" altLang="en-US" dirty="0" smtClean="0"/>
              <a:t>Exit criteria</a:t>
            </a:r>
          </a:p>
          <a:p>
            <a:pPr lvl="1"/>
            <a:r>
              <a:rPr lang="en-US" altLang="en-US" dirty="0" smtClean="0"/>
              <a:t>All vulnerabilities and threats are identified according to likelihood.</a:t>
            </a:r>
            <a:endParaRPr lang="en-GB" altLang="en-US" dirty="0" smtClean="0"/>
          </a:p>
          <a:p>
            <a:pPr lvl="1"/>
            <a:r>
              <a:rPr lang="en-US" altLang="en-US" dirty="0" smtClean="0"/>
              <a:t>Results are well documented and shared with the stakeholders.</a:t>
            </a:r>
            <a:endParaRPr lang="en-GB" altLang="en-US" dirty="0" smtClean="0"/>
          </a:p>
        </p:txBody>
      </p:sp>
    </p:spTree>
    <p:extLst>
      <p:ext uri="{BB962C8B-B14F-4D97-AF65-F5344CB8AC3E}">
        <p14:creationId xmlns:p14="http://schemas.microsoft.com/office/powerpoint/2010/main" val="88898710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
          <p:cNvSpPr>
            <a:spLocks noGrp="1" noChangeArrowheads="1"/>
          </p:cNvSpPr>
          <p:nvPr>
            <p:ph type="title"/>
          </p:nvPr>
        </p:nvSpPr>
        <p:spPr/>
        <p:txBody>
          <a:bodyPr/>
          <a:lstStyle/>
          <a:p>
            <a:r>
              <a:rPr lang="en-GB" altLang="en-US" dirty="0" smtClean="0"/>
              <a:t>Step 4 – Exercise (20 Minutes)</a:t>
            </a:r>
          </a:p>
        </p:txBody>
      </p:sp>
      <p:sp>
        <p:nvSpPr>
          <p:cNvPr id="48131" name="Rectangle 2"/>
          <p:cNvSpPr>
            <a:spLocks noGrp="1" noChangeArrowheads="1"/>
          </p:cNvSpPr>
          <p:nvPr>
            <p:ph idx="1"/>
          </p:nvPr>
        </p:nvSpPr>
        <p:spPr/>
        <p:txBody>
          <a:bodyPr/>
          <a:lstStyle/>
          <a:p>
            <a:pPr marL="283464" lvl="1" indent="0">
              <a:buNone/>
            </a:pPr>
            <a:r>
              <a:rPr lang="en-GB" dirty="0" smtClean="0"/>
              <a:t>Task: Identify risks, evaluate, and prioritize</a:t>
            </a:r>
          </a:p>
          <a:p>
            <a:pPr marL="283464" lvl="1" indent="0">
              <a:buNone/>
            </a:pPr>
            <a:endParaRPr lang="en-GB" dirty="0" smtClean="0"/>
          </a:p>
          <a:p>
            <a:pPr marL="283464" lvl="1" indent="0">
              <a:buNone/>
            </a:pPr>
            <a:r>
              <a:rPr lang="en-GB" dirty="0" smtClean="0"/>
              <a:t>Exit Criteria:</a:t>
            </a:r>
          </a:p>
          <a:p>
            <a:pPr lvl="1"/>
            <a:endParaRPr lang="en-GB" dirty="0" smtClean="0"/>
          </a:p>
          <a:p>
            <a:pPr lvl="1"/>
            <a:r>
              <a:rPr lang="en-GB" dirty="0" smtClean="0"/>
              <a:t>Risks should be identified, evaluated, and prioritized.</a:t>
            </a:r>
          </a:p>
          <a:p>
            <a:pPr lvl="1"/>
            <a:endParaRPr lang="en-GB" dirty="0" smtClean="0"/>
          </a:p>
          <a:p>
            <a:pPr marL="283464" lvl="1" indent="0">
              <a:buNone/>
            </a:pPr>
            <a:r>
              <a:rPr lang="en-GB" sz="2000" dirty="0" smtClean="0"/>
              <a:t>For the purpose of this workshop, a risk assessment method will be given to you. </a:t>
            </a:r>
          </a:p>
          <a:p>
            <a:pPr marL="283464" lvl="1" indent="0">
              <a:buNone/>
            </a:pPr>
            <a:endParaRPr lang="en-GB" sz="2000" dirty="0" smtClean="0"/>
          </a:p>
          <a:p>
            <a:pPr marL="283464" lvl="1" indent="0">
              <a:buNone/>
            </a:pPr>
            <a:r>
              <a:rPr lang="en-GB" sz="2000" dirty="0" smtClean="0"/>
              <a:t>Risks should be evaluated based on severity and probability as well as the cost and likelihood of success of the mitigation.</a:t>
            </a:r>
          </a:p>
        </p:txBody>
      </p:sp>
      <p:sp>
        <p:nvSpPr>
          <p:cNvPr id="1331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a:lnSpc>
                <a:spcPct val="81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rPr>
              <a:t>STEP 1 | STEP 2 | STEP 3 | </a:t>
            </a:r>
            <a:r>
              <a:rPr lang="en-GB" sz="1600" b="1" dirty="0">
                <a:solidFill>
                  <a:srgbClr val="000000"/>
                </a:solidFill>
                <a:effectLst>
                  <a:outerShdw blurRad="38100" dist="38100" dir="2700000" algn="tl">
                    <a:srgbClr val="C0C0C0"/>
                  </a:outerShdw>
                </a:effectLst>
              </a:rPr>
              <a:t>STEP 4 </a:t>
            </a:r>
            <a:r>
              <a:rPr lang="en-GB" sz="1600" dirty="0">
                <a:solidFill>
                  <a:srgbClr val="000000"/>
                </a:solidFill>
                <a:effectLst>
                  <a:outerShdw blurRad="38100" dist="38100" dir="2700000" algn="tl">
                    <a:srgbClr val="C0C0C0"/>
                  </a:outerShdw>
                </a:effectLst>
              </a:rPr>
              <a:t>| STEP 5 | STEP 6 | STEP 7 | STEP 8 | STEP 9</a:t>
            </a:r>
          </a:p>
        </p:txBody>
      </p:sp>
    </p:spTree>
    <p:extLst>
      <p:ext uri="{BB962C8B-B14F-4D97-AF65-F5344CB8AC3E}">
        <p14:creationId xmlns:p14="http://schemas.microsoft.com/office/powerpoint/2010/main" val="84659714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
          <p:cNvSpPr>
            <a:spLocks noGrp="1" noChangeArrowheads="1"/>
          </p:cNvSpPr>
          <p:nvPr>
            <p:ph type="title"/>
          </p:nvPr>
        </p:nvSpPr>
        <p:spPr/>
        <p:txBody>
          <a:bodyPr/>
          <a:lstStyle/>
          <a:p>
            <a:r>
              <a:rPr lang="en-GB" altLang="en-US" dirty="0" smtClean="0"/>
              <a:t>Step 4 – Report on Exercise (15 Minutes)</a:t>
            </a:r>
          </a:p>
        </p:txBody>
      </p:sp>
      <p:sp>
        <p:nvSpPr>
          <p:cNvPr id="1331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a:lnSpc>
                <a:spcPct val="81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rPr>
              <a:t>STEP 1 | STEP 2 | STEP 3 | </a:t>
            </a:r>
            <a:r>
              <a:rPr lang="en-GB" sz="1600" b="1" dirty="0">
                <a:solidFill>
                  <a:srgbClr val="000000"/>
                </a:solidFill>
                <a:effectLst>
                  <a:outerShdw blurRad="38100" dist="38100" dir="2700000" algn="tl">
                    <a:srgbClr val="C0C0C0"/>
                  </a:outerShdw>
                </a:effectLst>
              </a:rPr>
              <a:t>STEP 4 </a:t>
            </a:r>
            <a:r>
              <a:rPr lang="en-GB" sz="1600" dirty="0">
                <a:solidFill>
                  <a:srgbClr val="000000"/>
                </a:solidFill>
                <a:effectLst>
                  <a:outerShdw blurRad="38100" dist="38100" dir="2700000" algn="tl">
                    <a:srgbClr val="C0C0C0"/>
                  </a:outerShdw>
                </a:effectLst>
              </a:rPr>
              <a:t>| STEP 5 | STEP 6 | STEP 7 | STEP 8 | STEP 9</a:t>
            </a:r>
          </a:p>
        </p:txBody>
      </p:sp>
    </p:spTree>
    <p:extLst>
      <p:ext uri="{BB962C8B-B14F-4D97-AF65-F5344CB8AC3E}">
        <p14:creationId xmlns:p14="http://schemas.microsoft.com/office/powerpoint/2010/main" val="223682737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ssured SW Development">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Props1.xml><?xml version="1.0" encoding="utf-8"?>
<ds:datastoreItem xmlns:ds="http://schemas.openxmlformats.org/officeDocument/2006/customXml" ds:itemID="{0AE705B7-0CE8-43A0-9D4E-025BB88FC44B}"/>
</file>

<file path=customXml/itemProps2.xml><?xml version="1.0" encoding="utf-8"?>
<ds:datastoreItem xmlns:ds="http://schemas.openxmlformats.org/officeDocument/2006/customXml" ds:itemID="{AB012945-2036-453C-9D35-0B5C6068C4FF}"/>
</file>

<file path=customXml/itemProps3.xml><?xml version="1.0" encoding="utf-8"?>
<ds:datastoreItem xmlns:ds="http://schemas.openxmlformats.org/officeDocument/2006/customXml" ds:itemID="{58AC84F7-CAE7-4D9F-9E6F-E827DA1D2861}"/>
</file>

<file path=docProps/app.xml><?xml version="1.0" encoding="utf-8"?>
<Properties xmlns="http://schemas.openxmlformats.org/officeDocument/2006/extended-properties" xmlns:vt="http://schemas.openxmlformats.org/officeDocument/2006/docPropsVTypes">
  <Template/>
  <TotalTime>3465</TotalTime>
  <Words>11240</Words>
  <Application>Microsoft Office PowerPoint</Application>
  <PresentationFormat>On-screen Show (4:3)</PresentationFormat>
  <Paragraphs>845</Paragraphs>
  <Slides>100</Slides>
  <Notes>99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100</vt:i4>
      </vt:variant>
    </vt:vector>
  </HeadingPairs>
  <TitlesOfParts>
    <vt:vector size="103" baseType="lpstr">
      <vt:lpstr>Assured SW Development</vt:lpstr>
      <vt:lpstr>Visio</vt:lpstr>
      <vt:lpstr>Document</vt:lpstr>
      <vt:lpstr>Assured Software Development 1</vt:lpstr>
      <vt:lpstr>PowerPoint Presentation</vt:lpstr>
      <vt:lpstr>PowerPoint Presentation</vt:lpstr>
      <vt:lpstr>Risk Analysis and SQUARE Steps 3-4 </vt:lpstr>
      <vt:lpstr>Outline</vt:lpstr>
      <vt:lpstr>Risk Analysis for Software Assurance</vt:lpstr>
      <vt:lpstr>Topics</vt:lpstr>
      <vt:lpstr>Risk Concepts</vt:lpstr>
      <vt:lpstr>Software Assurance1</vt:lpstr>
      <vt:lpstr>What Is Risk?</vt:lpstr>
      <vt:lpstr>Risk Management Activities</vt:lpstr>
      <vt:lpstr>Issue/Problem</vt:lpstr>
      <vt:lpstr>Opportunity</vt:lpstr>
      <vt:lpstr>Strength</vt:lpstr>
      <vt:lpstr>Causal Chain of Conditions and Events</vt:lpstr>
      <vt:lpstr>Two Approaches for Analyzing Risk</vt:lpstr>
      <vt:lpstr>Two Type of Risk Analysis</vt:lpstr>
      <vt:lpstr>Elements of Mission Risk</vt:lpstr>
      <vt:lpstr>Elements of Event Risk</vt:lpstr>
      <vt:lpstr>Security Engineering Risk Analysis (SERA) Concepts</vt:lpstr>
      <vt:lpstr>Current State: High Residual Security Risk</vt:lpstr>
      <vt:lpstr>Goal: Reduce Residual Security Risk</vt:lpstr>
      <vt:lpstr>Complex Nature of Security Risk</vt:lpstr>
      <vt:lpstr>Security Engineering Risk Analysis (SERA)</vt:lpstr>
      <vt:lpstr>SERA Method</vt:lpstr>
      <vt:lpstr>Establish Operational Context (Task 1)</vt:lpstr>
      <vt:lpstr>Task 1 Questions: Set Scope of Risk Analysis</vt:lpstr>
      <vt:lpstr>Task 1 Questions: Define Workflow/Mission Thread</vt:lpstr>
      <vt:lpstr>Example: Wireless Emergency Alerts (WEA) Service</vt:lpstr>
      <vt:lpstr>Example: Swimlane Diagram for the WEA Service</vt:lpstr>
      <vt:lpstr>Example: Mission Thread -1 </vt:lpstr>
      <vt:lpstr>Example: Mission Thread -2</vt:lpstr>
      <vt:lpstr>Identify Risk (Task 2)</vt:lpstr>
      <vt:lpstr>Security Risk Components</vt:lpstr>
      <vt:lpstr>Task 2 Questions: Identify Threat</vt:lpstr>
      <vt:lpstr>Example: Threat</vt:lpstr>
      <vt:lpstr>Task 2 Question: Establish Consequence</vt:lpstr>
      <vt:lpstr>Example: Consequence</vt:lpstr>
      <vt:lpstr>Task 2 Question: Identify Enablers</vt:lpstr>
      <vt:lpstr>Example: Enablers -1</vt:lpstr>
      <vt:lpstr>Example: Enablers -2</vt:lpstr>
      <vt:lpstr>Task 2: Risk Statement</vt:lpstr>
      <vt:lpstr>Example: Risk Statement</vt:lpstr>
      <vt:lpstr>Example: Risk Scenario </vt:lpstr>
      <vt:lpstr>Analyze Risk (Task 3)</vt:lpstr>
      <vt:lpstr>Task 3 Questions: Establish Probability</vt:lpstr>
      <vt:lpstr>Probability Criteria</vt:lpstr>
      <vt:lpstr>Example: Probability</vt:lpstr>
      <vt:lpstr>Task 3 Questions: Establish Impact</vt:lpstr>
      <vt:lpstr>Impact Criteria</vt:lpstr>
      <vt:lpstr>Example: Impact</vt:lpstr>
      <vt:lpstr>Task 3 Question: Determine Risk Exposure</vt:lpstr>
      <vt:lpstr>Risk Exposure Matrix</vt:lpstr>
      <vt:lpstr>Example: Risk Exposure</vt:lpstr>
      <vt:lpstr>Determine Control Approach (Task 4)</vt:lpstr>
      <vt:lpstr>Task 4 Question: Prioritize Risks</vt:lpstr>
      <vt:lpstr>Example: Prioritized Risk Spreadsheet</vt:lpstr>
      <vt:lpstr>Task 4 Questions: Select Control Approach</vt:lpstr>
      <vt:lpstr>Example: Control Approach</vt:lpstr>
      <vt:lpstr>Example: Risk Spreadsheet with Control Approach</vt:lpstr>
      <vt:lpstr>Develop Control Plan (Task 5)</vt:lpstr>
      <vt:lpstr>Task 5: Review Data</vt:lpstr>
      <vt:lpstr>Task 5 Questions: Establish Control Requirements -1</vt:lpstr>
      <vt:lpstr>Task 5 Questions: Establish Control Requirements -2</vt:lpstr>
      <vt:lpstr>Example: Mitigation Plan -1</vt:lpstr>
      <vt:lpstr>Example: Mitigation Plan -2</vt:lpstr>
      <vt:lpstr>Example: Mitigation Plan -3</vt:lpstr>
      <vt:lpstr>Example: Mitigation Plan -4</vt:lpstr>
      <vt:lpstr>Summary</vt:lpstr>
      <vt:lpstr>Key Points -1</vt:lpstr>
      <vt:lpstr>Key Points -2</vt:lpstr>
      <vt:lpstr>Publications and Resources -1</vt:lpstr>
      <vt:lpstr>Publications and Resources -2</vt:lpstr>
      <vt:lpstr>PowerPoint Presentation</vt:lpstr>
      <vt:lpstr>SQUARE Steps 3 &amp; 4 (Developed by Nancy Mead) </vt:lpstr>
      <vt:lpstr>SQUARE Steps</vt:lpstr>
      <vt:lpstr>SQUARE Step 3 </vt:lpstr>
      <vt:lpstr>Step 3: Develop Artifacts</vt:lpstr>
      <vt:lpstr>Step 3: Develop Artifacts</vt:lpstr>
      <vt:lpstr>Step 3: Develop Artifacts</vt:lpstr>
      <vt:lpstr>Step 3: Develop Artifacts</vt:lpstr>
      <vt:lpstr>Step 3: Develop Artifacts</vt:lpstr>
      <vt:lpstr>Step 3: Develop Artifacts</vt:lpstr>
      <vt:lpstr>Step 3: Develop Artifacts</vt:lpstr>
      <vt:lpstr>Step 3: Develop Artifacts</vt:lpstr>
      <vt:lpstr>Step 3: Develop Artifacts</vt:lpstr>
      <vt:lpstr>Step 3 – Exercise (25 Minutes)</vt:lpstr>
      <vt:lpstr>Step 3 – Report on Exercise (15 Minutes)</vt:lpstr>
      <vt:lpstr>SQUARE Step 4 </vt:lpstr>
      <vt:lpstr>Step 4: Perform Risk Assessment</vt:lpstr>
      <vt:lpstr>Step 4: Perform Risk Assessment</vt:lpstr>
      <vt:lpstr>Step 4: Perform Risk Assessment</vt:lpstr>
      <vt:lpstr>Step 4: Perform Risk Assessment</vt:lpstr>
      <vt:lpstr>Step 4: Perform Risk Assessment</vt:lpstr>
      <vt:lpstr>Step 4: Perform Risk Assessment</vt:lpstr>
      <vt:lpstr>Step 4: Perform Risk Assessment</vt:lpstr>
      <vt:lpstr>Step 4: Perform Risk Assessment</vt:lpstr>
      <vt:lpstr>Step 4 – Exercise (20 Minutes)</vt:lpstr>
      <vt:lpstr>Step 4 – Report on Exercise (15 Minutes)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Assured SW Development 1 Week 6</dc:title>
  <dc:creator>Jennifer Kent</dc:creator>
  <cp:lastModifiedBy>cja</cp:lastModifiedBy>
  <cp:revision>324</cp:revision>
  <cp:lastPrinted>2014-04-24T17:52:45Z</cp:lastPrinted>
  <dcterms:created xsi:type="dcterms:W3CDTF">2007-05-18T14:52:48Z</dcterms:created>
  <dcterms:modified xsi:type="dcterms:W3CDTF">2014-04-24T18:30:11Z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